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9" r:id="rId4"/>
    <p:sldId id="260" r:id="rId5"/>
    <p:sldId id="261" r:id="rId6"/>
    <p:sldId id="258" r:id="rId7"/>
    <p:sldId id="263" r:id="rId8"/>
    <p:sldId id="264" r:id="rId9"/>
    <p:sldId id="265" r:id="rId10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a Hernandez" initials="MH" lastIdx="2" clrIdx="0">
    <p:extLst>
      <p:ext uri="{19B8F6BF-5375-455C-9EA6-DF929625EA0E}">
        <p15:presenceInfo xmlns:p15="http://schemas.microsoft.com/office/powerpoint/2012/main" userId="Maria Hernandez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9ED5"/>
    <a:srgbClr val="DBE9F6"/>
    <a:srgbClr val="E7E7E7"/>
    <a:srgbClr val="BE4B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952675-CEEF-473D-9EC5-C9EA54AEFEAB}" v="28" dt="2024-04-20T01:58:42.2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3969" autoAdjust="0"/>
  </p:normalViewPr>
  <p:slideViewPr>
    <p:cSldViewPr snapToGrid="0">
      <p:cViewPr>
        <p:scale>
          <a:sx n="125" d="100"/>
          <a:sy n="125" d="100"/>
        </p:scale>
        <p:origin x="1350" y="-3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E3A68C-5DE1-4C6A-99E7-E48C079A915F}" type="datetimeFigureOut">
              <a:rPr lang="es-ES_tradnl" smtClean="0"/>
              <a:t>28/04/2026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1F98E0-510E-462E-B9A1-EB3CACCD282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426624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1F98E0-510E-462E-B9A1-EB3CACCD282C}" type="slidenum">
              <a:rPr lang="es-ES_tradnl" smtClean="0"/>
              <a:t>1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115601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1F98E0-510E-462E-B9A1-EB3CACCD282C}" type="slidenum">
              <a:rPr lang="es-ES_tradnl" smtClean="0"/>
              <a:t>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8987290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1F98E0-510E-462E-B9A1-EB3CACCD282C}" type="slidenum">
              <a:rPr lang="es-ES_tradnl" smtClean="0"/>
              <a:t>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891788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1F98E0-510E-462E-B9A1-EB3CACCD282C}" type="slidenum">
              <a:rPr lang="es-ES_tradnl" smtClean="0"/>
              <a:t>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4831609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1F98E0-510E-462E-B9A1-EB3CACCD282C}" type="slidenum">
              <a:rPr lang="es-ES_tradnl" smtClean="0"/>
              <a:t>5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2591710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1F98E0-510E-462E-B9A1-EB3CACCD282C}" type="slidenum">
              <a:rPr lang="es-ES_tradnl" smtClean="0"/>
              <a:t>6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115601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1F98E0-510E-462E-B9A1-EB3CACCD282C}" type="slidenum">
              <a:rPr lang="es-ES_tradnl" smtClean="0"/>
              <a:t>7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486689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1F98E0-510E-462E-B9A1-EB3CACCD282C}" type="slidenum">
              <a:rPr lang="es-ES_tradnl" smtClean="0"/>
              <a:t>8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074570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1F98E0-510E-462E-B9A1-EB3CACCD282C}" type="slidenum">
              <a:rPr lang="es-ES_tradnl" smtClean="0"/>
              <a:t>9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11596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BDE9F-53E2-4EF8-B186-9EAA41806BD2}" type="datetimeFigureOut">
              <a:rPr lang="es-ES_tradnl" smtClean="0"/>
              <a:t>28/04/2026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88F6D-F0A5-4FF5-8CD2-F386A606BA5F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D29808F1-AB28-15ED-ABB6-811C137C8D34}"/>
              </a:ext>
            </a:extLst>
          </p:cNvPr>
          <p:cNvSpPr txBox="1"/>
          <p:nvPr userDrawn="1"/>
        </p:nvSpPr>
        <p:spPr>
          <a:xfrm>
            <a:off x="45336" y="11795819"/>
            <a:ext cx="43601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0" dirty="0">
                <a:solidFill>
                  <a:schemeClr val="tx1"/>
                </a:solidFill>
              </a:rPr>
              <a:t>© Copyright, </a:t>
            </a:r>
            <a:r>
              <a:rPr lang="en-US" sz="900" b="0" dirty="0">
                <a:solidFill>
                  <a:srgbClr val="FF0000"/>
                </a:solidFill>
              </a:rPr>
              <a:t>RED</a:t>
            </a:r>
            <a:r>
              <a:rPr lang="en-US" sz="900" b="0" dirty="0">
                <a:solidFill>
                  <a:schemeClr val="tx1"/>
                </a:solidFill>
              </a:rPr>
              <a:t>CONTABLE US, LLC Todos </a:t>
            </a:r>
            <a:r>
              <a:rPr lang="en-US" sz="900" b="0" dirty="0" err="1">
                <a:solidFill>
                  <a:schemeClr val="tx1"/>
                </a:solidFill>
              </a:rPr>
              <a:t>los</a:t>
            </a:r>
            <a:r>
              <a:rPr lang="en-US" sz="900" b="0" dirty="0">
                <a:solidFill>
                  <a:schemeClr val="tx1"/>
                </a:solidFill>
              </a:rPr>
              <a:t> derechos </a:t>
            </a:r>
            <a:r>
              <a:rPr lang="en-US" sz="900" b="0" dirty="0" err="1">
                <a:solidFill>
                  <a:schemeClr val="tx1"/>
                </a:solidFill>
              </a:rPr>
              <a:t>reservados</a:t>
            </a:r>
            <a:r>
              <a:rPr lang="en-US" sz="900" b="0" dirty="0">
                <a:solidFill>
                  <a:schemeClr val="tx1"/>
                </a:solidFill>
              </a:rPr>
              <a:t>.  Material de </a:t>
            </a:r>
            <a:r>
              <a:rPr lang="en-US" sz="900" b="0" dirty="0" err="1">
                <a:solidFill>
                  <a:schemeClr val="tx1"/>
                </a:solidFill>
              </a:rPr>
              <a:t>uso</a:t>
            </a:r>
            <a:r>
              <a:rPr lang="en-US" sz="900" b="0" dirty="0">
                <a:solidFill>
                  <a:schemeClr val="tx1"/>
                </a:solidFill>
              </a:rPr>
              <a:t> </a:t>
            </a:r>
            <a:r>
              <a:rPr lang="en-US" sz="900" b="0" dirty="0" err="1">
                <a:solidFill>
                  <a:schemeClr val="tx1"/>
                </a:solidFill>
              </a:rPr>
              <a:t>exclusivamente</a:t>
            </a:r>
            <a:r>
              <a:rPr lang="en-US" sz="900" b="0" dirty="0">
                <a:solidFill>
                  <a:schemeClr val="tx1"/>
                </a:solidFill>
              </a:rPr>
              <a:t> </a:t>
            </a:r>
            <a:r>
              <a:rPr lang="en-US" sz="900" b="0" dirty="0" err="1">
                <a:solidFill>
                  <a:schemeClr val="tx1"/>
                </a:solidFill>
              </a:rPr>
              <a:t>educativo</a:t>
            </a:r>
            <a:r>
              <a:rPr lang="en-US" sz="900" b="0" dirty="0">
                <a:solidFill>
                  <a:schemeClr val="tx1"/>
                </a:solidFill>
              </a:rPr>
              <a:t>, </a:t>
            </a:r>
            <a:r>
              <a:rPr lang="en-US" sz="900" b="0" dirty="0" err="1">
                <a:solidFill>
                  <a:schemeClr val="tx1"/>
                </a:solidFill>
              </a:rPr>
              <a:t>creado</a:t>
            </a:r>
            <a:r>
              <a:rPr lang="en-US" sz="900" b="0" dirty="0">
                <a:solidFill>
                  <a:schemeClr val="tx1"/>
                </a:solidFill>
              </a:rPr>
              <a:t> </a:t>
            </a:r>
            <a:r>
              <a:rPr lang="en-US" sz="900" b="0" dirty="0" err="1">
                <a:solidFill>
                  <a:schemeClr val="tx1"/>
                </a:solidFill>
              </a:rPr>
              <a:t>por</a:t>
            </a:r>
            <a:r>
              <a:rPr lang="en-US" sz="900" b="0" dirty="0">
                <a:solidFill>
                  <a:schemeClr val="tx1"/>
                </a:solidFill>
              </a:rPr>
              <a:t> Universidad </a:t>
            </a:r>
            <a:r>
              <a:rPr lang="en-US" sz="900" b="1" dirty="0">
                <a:solidFill>
                  <a:srgbClr val="FF0000"/>
                </a:solidFill>
              </a:rPr>
              <a:t>RED</a:t>
            </a:r>
            <a:r>
              <a:rPr lang="en-US" sz="900" b="0" dirty="0">
                <a:solidFill>
                  <a:schemeClr val="tx1"/>
                </a:solidFill>
              </a:rPr>
              <a:t>Contable.com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7A995D3-8576-4480-B7D5-6BBC81A5C07F}"/>
              </a:ext>
            </a:extLst>
          </p:cNvPr>
          <p:cNvSpPr/>
          <p:nvPr userDrawn="1"/>
        </p:nvSpPr>
        <p:spPr>
          <a:xfrm>
            <a:off x="-615" y="-1853"/>
            <a:ext cx="6858001" cy="1749346"/>
          </a:xfrm>
          <a:prstGeom prst="rect">
            <a:avLst/>
          </a:prstGeom>
          <a:solidFill>
            <a:srgbClr val="DBE9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171244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BDE9F-53E2-4EF8-B186-9EAA41806BD2}" type="datetimeFigureOut">
              <a:rPr lang="es-ES_tradnl" smtClean="0"/>
              <a:t>28/04/2026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88F6D-F0A5-4FF5-8CD2-F386A606BA5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07682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BDE9F-53E2-4EF8-B186-9EAA41806BD2}" type="datetimeFigureOut">
              <a:rPr lang="es-ES_tradnl" smtClean="0"/>
              <a:t>28/04/2026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88F6D-F0A5-4FF5-8CD2-F386A606BA5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950479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BDE9F-53E2-4EF8-B186-9EAA41806BD2}" type="datetimeFigureOut">
              <a:rPr lang="es-ES_tradnl" smtClean="0"/>
              <a:t>28/04/2026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88F6D-F0A5-4FF5-8CD2-F386A606BA5F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5987CDB-011D-8015-D40D-F9D9414655A5}"/>
              </a:ext>
            </a:extLst>
          </p:cNvPr>
          <p:cNvSpPr txBox="1"/>
          <p:nvPr userDrawn="1"/>
        </p:nvSpPr>
        <p:spPr>
          <a:xfrm>
            <a:off x="45336" y="11795819"/>
            <a:ext cx="43601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0" dirty="0">
                <a:solidFill>
                  <a:schemeClr val="tx1"/>
                </a:solidFill>
              </a:rPr>
              <a:t>© Copyright, </a:t>
            </a:r>
            <a:r>
              <a:rPr lang="en-US" sz="900" b="0" dirty="0">
                <a:solidFill>
                  <a:srgbClr val="FF0000"/>
                </a:solidFill>
              </a:rPr>
              <a:t>RED</a:t>
            </a:r>
            <a:r>
              <a:rPr lang="en-US" sz="900" b="0" dirty="0">
                <a:solidFill>
                  <a:schemeClr val="tx1"/>
                </a:solidFill>
              </a:rPr>
              <a:t>CONTABLE US, LLC Todos </a:t>
            </a:r>
            <a:r>
              <a:rPr lang="en-US" sz="900" b="0" dirty="0" err="1">
                <a:solidFill>
                  <a:schemeClr val="tx1"/>
                </a:solidFill>
              </a:rPr>
              <a:t>los</a:t>
            </a:r>
            <a:r>
              <a:rPr lang="en-US" sz="900" b="0" dirty="0">
                <a:solidFill>
                  <a:schemeClr val="tx1"/>
                </a:solidFill>
              </a:rPr>
              <a:t> derechos </a:t>
            </a:r>
            <a:r>
              <a:rPr lang="en-US" sz="900" b="0" dirty="0" err="1">
                <a:solidFill>
                  <a:schemeClr val="tx1"/>
                </a:solidFill>
              </a:rPr>
              <a:t>reservados</a:t>
            </a:r>
            <a:r>
              <a:rPr lang="en-US" sz="900" b="0" dirty="0">
                <a:solidFill>
                  <a:schemeClr val="tx1"/>
                </a:solidFill>
              </a:rPr>
              <a:t>.  Material de </a:t>
            </a:r>
            <a:r>
              <a:rPr lang="en-US" sz="900" b="0" dirty="0" err="1">
                <a:solidFill>
                  <a:schemeClr val="tx1"/>
                </a:solidFill>
              </a:rPr>
              <a:t>uso</a:t>
            </a:r>
            <a:r>
              <a:rPr lang="en-US" sz="900" b="0" dirty="0">
                <a:solidFill>
                  <a:schemeClr val="tx1"/>
                </a:solidFill>
              </a:rPr>
              <a:t> </a:t>
            </a:r>
            <a:r>
              <a:rPr lang="en-US" sz="900" b="0" dirty="0" err="1">
                <a:solidFill>
                  <a:schemeClr val="tx1"/>
                </a:solidFill>
              </a:rPr>
              <a:t>exclusivamente</a:t>
            </a:r>
            <a:r>
              <a:rPr lang="en-US" sz="900" b="0" dirty="0">
                <a:solidFill>
                  <a:schemeClr val="tx1"/>
                </a:solidFill>
              </a:rPr>
              <a:t> </a:t>
            </a:r>
            <a:r>
              <a:rPr lang="en-US" sz="900" b="0" dirty="0" err="1">
                <a:solidFill>
                  <a:schemeClr val="tx1"/>
                </a:solidFill>
              </a:rPr>
              <a:t>educativo</a:t>
            </a:r>
            <a:r>
              <a:rPr lang="en-US" sz="900" b="0" dirty="0">
                <a:solidFill>
                  <a:schemeClr val="tx1"/>
                </a:solidFill>
              </a:rPr>
              <a:t>, </a:t>
            </a:r>
            <a:r>
              <a:rPr lang="en-US" sz="900" b="0" dirty="0" err="1">
                <a:solidFill>
                  <a:schemeClr val="tx1"/>
                </a:solidFill>
              </a:rPr>
              <a:t>creado</a:t>
            </a:r>
            <a:r>
              <a:rPr lang="en-US" sz="900" b="0" dirty="0">
                <a:solidFill>
                  <a:schemeClr val="tx1"/>
                </a:solidFill>
              </a:rPr>
              <a:t> </a:t>
            </a:r>
            <a:r>
              <a:rPr lang="en-US" sz="900" b="0" dirty="0" err="1">
                <a:solidFill>
                  <a:schemeClr val="tx1"/>
                </a:solidFill>
              </a:rPr>
              <a:t>por</a:t>
            </a:r>
            <a:r>
              <a:rPr lang="en-US" sz="900" b="0" dirty="0">
                <a:solidFill>
                  <a:schemeClr val="tx1"/>
                </a:solidFill>
              </a:rPr>
              <a:t> Universidad </a:t>
            </a:r>
            <a:r>
              <a:rPr lang="en-US" sz="900" b="1" dirty="0">
                <a:solidFill>
                  <a:srgbClr val="FF0000"/>
                </a:solidFill>
              </a:rPr>
              <a:t>RED</a:t>
            </a:r>
            <a:r>
              <a:rPr lang="en-US" sz="900" b="0" dirty="0">
                <a:solidFill>
                  <a:schemeClr val="tx1"/>
                </a:solidFill>
              </a:rPr>
              <a:t>Contable.com</a:t>
            </a:r>
          </a:p>
        </p:txBody>
      </p:sp>
    </p:spTree>
    <p:extLst>
      <p:ext uri="{BB962C8B-B14F-4D97-AF65-F5344CB8AC3E}">
        <p14:creationId xmlns:p14="http://schemas.microsoft.com/office/powerpoint/2010/main" val="898228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BDE9F-53E2-4EF8-B186-9EAA41806BD2}" type="datetimeFigureOut">
              <a:rPr lang="es-ES_tradnl" smtClean="0"/>
              <a:t>28/04/2026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88F6D-F0A5-4FF5-8CD2-F386A606BA5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17217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BDE9F-53E2-4EF8-B186-9EAA41806BD2}" type="datetimeFigureOut">
              <a:rPr lang="es-ES_tradnl" smtClean="0"/>
              <a:t>28/04/2026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88F6D-F0A5-4FF5-8CD2-F386A606BA5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62035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BDE9F-53E2-4EF8-B186-9EAA41806BD2}" type="datetimeFigureOut">
              <a:rPr lang="es-ES_tradnl" smtClean="0"/>
              <a:t>28/04/2026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88F6D-F0A5-4FF5-8CD2-F386A606BA5F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4C26EE11-84E8-AD06-0FD9-062EF9733452}"/>
              </a:ext>
            </a:extLst>
          </p:cNvPr>
          <p:cNvSpPr txBox="1"/>
          <p:nvPr userDrawn="1"/>
        </p:nvSpPr>
        <p:spPr>
          <a:xfrm>
            <a:off x="45336" y="11795819"/>
            <a:ext cx="43601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0" dirty="0">
                <a:solidFill>
                  <a:schemeClr val="tx1"/>
                </a:solidFill>
              </a:rPr>
              <a:t>© Copyright 2026, </a:t>
            </a:r>
            <a:r>
              <a:rPr lang="en-US" sz="900" b="0" dirty="0">
                <a:solidFill>
                  <a:srgbClr val="FF0000"/>
                </a:solidFill>
              </a:rPr>
              <a:t>RED</a:t>
            </a:r>
            <a:r>
              <a:rPr lang="en-US" sz="900" b="0" dirty="0">
                <a:solidFill>
                  <a:schemeClr val="tx1"/>
                </a:solidFill>
              </a:rPr>
              <a:t>CONTABLE US, LLC Todos </a:t>
            </a:r>
            <a:r>
              <a:rPr lang="en-US" sz="900" b="0" dirty="0" err="1">
                <a:solidFill>
                  <a:schemeClr val="tx1"/>
                </a:solidFill>
              </a:rPr>
              <a:t>los</a:t>
            </a:r>
            <a:r>
              <a:rPr lang="en-US" sz="900" b="0" dirty="0">
                <a:solidFill>
                  <a:schemeClr val="tx1"/>
                </a:solidFill>
              </a:rPr>
              <a:t> derechos </a:t>
            </a:r>
            <a:r>
              <a:rPr lang="en-US" sz="900" b="0" dirty="0" err="1">
                <a:solidFill>
                  <a:schemeClr val="tx1"/>
                </a:solidFill>
              </a:rPr>
              <a:t>reservados</a:t>
            </a:r>
            <a:r>
              <a:rPr lang="en-US" sz="900" b="0" dirty="0">
                <a:solidFill>
                  <a:schemeClr val="tx1"/>
                </a:solidFill>
              </a:rPr>
              <a:t>.  Material de </a:t>
            </a:r>
            <a:r>
              <a:rPr lang="en-US" sz="900" b="0" dirty="0" err="1">
                <a:solidFill>
                  <a:schemeClr val="tx1"/>
                </a:solidFill>
              </a:rPr>
              <a:t>uso</a:t>
            </a:r>
            <a:r>
              <a:rPr lang="en-US" sz="900" b="0" dirty="0">
                <a:solidFill>
                  <a:schemeClr val="tx1"/>
                </a:solidFill>
              </a:rPr>
              <a:t> </a:t>
            </a:r>
            <a:r>
              <a:rPr lang="en-US" sz="900" b="0" dirty="0" err="1">
                <a:solidFill>
                  <a:schemeClr val="tx1"/>
                </a:solidFill>
              </a:rPr>
              <a:t>exclusivamente</a:t>
            </a:r>
            <a:r>
              <a:rPr lang="en-US" sz="900" b="0" dirty="0">
                <a:solidFill>
                  <a:schemeClr val="tx1"/>
                </a:solidFill>
              </a:rPr>
              <a:t> </a:t>
            </a:r>
            <a:r>
              <a:rPr lang="en-US" sz="900" b="0" dirty="0" err="1">
                <a:solidFill>
                  <a:schemeClr val="tx1"/>
                </a:solidFill>
              </a:rPr>
              <a:t>educativo</a:t>
            </a:r>
            <a:r>
              <a:rPr lang="en-US" sz="900" b="0" dirty="0">
                <a:solidFill>
                  <a:schemeClr val="tx1"/>
                </a:solidFill>
              </a:rPr>
              <a:t>, </a:t>
            </a:r>
            <a:r>
              <a:rPr lang="en-US" sz="900" b="0" dirty="0" err="1">
                <a:solidFill>
                  <a:schemeClr val="tx1"/>
                </a:solidFill>
              </a:rPr>
              <a:t>creado</a:t>
            </a:r>
            <a:r>
              <a:rPr lang="en-US" sz="900" b="0" dirty="0">
                <a:solidFill>
                  <a:schemeClr val="tx1"/>
                </a:solidFill>
              </a:rPr>
              <a:t> </a:t>
            </a:r>
            <a:r>
              <a:rPr lang="en-US" sz="900" b="0" dirty="0" err="1">
                <a:solidFill>
                  <a:schemeClr val="tx1"/>
                </a:solidFill>
              </a:rPr>
              <a:t>por</a:t>
            </a:r>
            <a:r>
              <a:rPr lang="en-US" sz="900" b="0" dirty="0">
                <a:solidFill>
                  <a:schemeClr val="tx1"/>
                </a:solidFill>
              </a:rPr>
              <a:t> Universidad </a:t>
            </a:r>
            <a:r>
              <a:rPr lang="en-US" sz="900" b="1" dirty="0">
                <a:solidFill>
                  <a:srgbClr val="FF0000"/>
                </a:solidFill>
              </a:rPr>
              <a:t>RED</a:t>
            </a:r>
            <a:r>
              <a:rPr lang="en-US" sz="900" b="0" dirty="0">
                <a:solidFill>
                  <a:schemeClr val="tx1"/>
                </a:solidFill>
              </a:rPr>
              <a:t>Contable.com</a:t>
            </a:r>
          </a:p>
        </p:txBody>
      </p:sp>
    </p:spTree>
    <p:extLst>
      <p:ext uri="{BB962C8B-B14F-4D97-AF65-F5344CB8AC3E}">
        <p14:creationId xmlns:p14="http://schemas.microsoft.com/office/powerpoint/2010/main" val="3277388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BDE9F-53E2-4EF8-B186-9EAA41806BD2}" type="datetimeFigureOut">
              <a:rPr lang="es-ES_tradnl" smtClean="0"/>
              <a:t>28/04/2026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88F6D-F0A5-4FF5-8CD2-F386A606BA5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24181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BDE9F-53E2-4EF8-B186-9EAA41806BD2}" type="datetimeFigureOut">
              <a:rPr lang="es-ES_tradnl" smtClean="0"/>
              <a:t>28/04/2026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88F6D-F0A5-4FF5-8CD2-F386A606BA5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42017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BDE9F-53E2-4EF8-B186-9EAA41806BD2}" type="datetimeFigureOut">
              <a:rPr lang="es-ES_tradnl" smtClean="0"/>
              <a:t>28/04/2026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88F6D-F0A5-4FF5-8CD2-F386A606BA5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94822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BDE9F-53E2-4EF8-B186-9EAA41806BD2}" type="datetimeFigureOut">
              <a:rPr lang="es-ES_tradnl" smtClean="0"/>
              <a:t>28/04/2026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88F6D-F0A5-4FF5-8CD2-F386A606BA5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25600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BBDE9F-53E2-4EF8-B186-9EAA41806BD2}" type="datetimeFigureOut">
              <a:rPr lang="es-ES_tradnl" smtClean="0"/>
              <a:t>28/04/2026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188F6D-F0A5-4FF5-8CD2-F386A606BA5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14477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Conector: angular 17">
            <a:extLst>
              <a:ext uri="{FF2B5EF4-FFF2-40B4-BE49-F238E27FC236}">
                <a16:creationId xmlns:a16="http://schemas.microsoft.com/office/drawing/2014/main" id="{DB7A722B-4DD8-BEFA-C3CF-35D6F758148A}"/>
              </a:ext>
            </a:extLst>
          </p:cNvPr>
          <p:cNvCxnSpPr>
            <a:cxnSpLocks/>
            <a:stCxn id="14" idx="2"/>
            <a:endCxn id="47" idx="2"/>
          </p:cNvCxnSpPr>
          <p:nvPr/>
        </p:nvCxnSpPr>
        <p:spPr>
          <a:xfrm rot="10800000" flipV="1">
            <a:off x="622451" y="1989374"/>
            <a:ext cx="12700" cy="8746978"/>
          </a:xfrm>
          <a:prstGeom prst="bentConnector3">
            <a:avLst>
              <a:gd name="adj1" fmla="val 1800000"/>
            </a:avLst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5D7149E8-76A6-A07C-FDFB-ED62E53D3AB1}"/>
              </a:ext>
            </a:extLst>
          </p:cNvPr>
          <p:cNvSpPr txBox="1"/>
          <p:nvPr/>
        </p:nvSpPr>
        <p:spPr>
          <a:xfrm>
            <a:off x="724612" y="512386"/>
            <a:ext cx="5813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Poppins ExtraBold" panose="00000900000000000000" pitchFamily="2" charset="0"/>
                <a:cs typeface="Poppins ExtraBold" panose="00000900000000000000" pitchFamily="2" charset="0"/>
              </a:rPr>
              <a:t>Escepticismo Profesional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6C3EE19-588D-EE28-9F93-6A05A445B72A}"/>
              </a:ext>
            </a:extLst>
          </p:cNvPr>
          <p:cNvSpPr txBox="1"/>
          <p:nvPr/>
        </p:nvSpPr>
        <p:spPr>
          <a:xfrm>
            <a:off x="1931405" y="131019"/>
            <a:ext cx="3251563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n-US"/>
            </a:defPPr>
            <a:lvl1pPr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Poppins Light" panose="00000400000000000000" pitchFamily="2" charset="0"/>
                <a:ea typeface="Poppins Medium"/>
                <a:cs typeface="Poppins Light" panose="00000400000000000000" pitchFamily="2" charset="0"/>
              </a:defRPr>
            </a:lvl1pPr>
          </a:lstStyle>
          <a:p>
            <a:r>
              <a:rPr lang="es-PE" dirty="0">
                <a:solidFill>
                  <a:srgbClr val="FF0000"/>
                </a:solidFill>
                <a:sym typeface="Poppins Medium"/>
              </a:rPr>
              <a:t>NORMA INTERNACIONAL DE EDUCACIÓN IFAC N°4</a:t>
            </a:r>
          </a:p>
        </p:txBody>
      </p:sp>
      <p:sp>
        <p:nvSpPr>
          <p:cNvPr id="6" name="Google Shape;14;p2">
            <a:extLst>
              <a:ext uri="{FF2B5EF4-FFF2-40B4-BE49-F238E27FC236}">
                <a16:creationId xmlns:a16="http://schemas.microsoft.com/office/drawing/2014/main" id="{87E62A78-467F-DE5C-032A-933DA53CD968}"/>
              </a:ext>
            </a:extLst>
          </p:cNvPr>
          <p:cNvSpPr txBox="1"/>
          <p:nvPr/>
        </p:nvSpPr>
        <p:spPr>
          <a:xfrm>
            <a:off x="1464812" y="358436"/>
            <a:ext cx="4184748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n-US"/>
            </a:defPPr>
            <a:lvl1pPr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Poppins Light" panose="00000400000000000000" pitchFamily="2" charset="0"/>
                <a:ea typeface="Poppins Medium"/>
                <a:cs typeface="Poppins Light" panose="00000400000000000000" pitchFamily="2" charset="0"/>
              </a:defRPr>
            </a:lvl1pPr>
          </a:lstStyle>
          <a:p>
            <a:r>
              <a:rPr lang="es-PE" b="0" dirty="0">
                <a:solidFill>
                  <a:schemeClr val="tx1"/>
                </a:solidFill>
                <a:sym typeface="Poppins Medium"/>
              </a:rPr>
              <a:t>Área de Competencia: ESCEPTICISMO PROFESIONAL</a:t>
            </a:r>
          </a:p>
        </p:txBody>
      </p:sp>
      <p:sp>
        <p:nvSpPr>
          <p:cNvPr id="7" name="Google Shape;14;p2">
            <a:extLst>
              <a:ext uri="{FF2B5EF4-FFF2-40B4-BE49-F238E27FC236}">
                <a16:creationId xmlns:a16="http://schemas.microsoft.com/office/drawing/2014/main" id="{41818874-DCBE-A467-83C4-D747C46B68DB}"/>
              </a:ext>
            </a:extLst>
          </p:cNvPr>
          <p:cNvSpPr txBox="1"/>
          <p:nvPr/>
        </p:nvSpPr>
        <p:spPr>
          <a:xfrm>
            <a:off x="1807532" y="1517511"/>
            <a:ext cx="3499308" cy="161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s-VE"/>
            </a:defPPr>
            <a:lvl1pPr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>
                <a:effectLst/>
                <a:latin typeface="Poppins Light" panose="00000400000000000000" pitchFamily="2" charset="0"/>
                <a:ea typeface="Poppins Medium"/>
                <a:cs typeface="Poppins Light" panose="00000400000000000000" pitchFamily="2" charset="0"/>
              </a:defRPr>
            </a:lvl1pPr>
          </a:lstStyle>
          <a:p>
            <a:pPr defTabSz="914400"/>
            <a:r>
              <a:rPr lang="es-PE" sz="1050" b="0" dirty="0">
                <a:latin typeface="Poppins ExtraBold" panose="00000900000000000000" pitchFamily="2" charset="0"/>
                <a:cs typeface="Poppins ExtraBold" panose="00000900000000000000" pitchFamily="2" charset="0"/>
                <a:sym typeface="Poppins Medium"/>
              </a:rPr>
              <a:t>Semana 1: Definición de Escepticismo Profesional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40B7E440-9D76-9AD8-0DF2-1AFDDF1BD2AB}"/>
              </a:ext>
            </a:extLst>
          </p:cNvPr>
          <p:cNvSpPr/>
          <p:nvPr/>
        </p:nvSpPr>
        <p:spPr>
          <a:xfrm>
            <a:off x="1627940" y="959049"/>
            <a:ext cx="3858492" cy="461665"/>
          </a:xfrm>
          <a:prstGeom prst="round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s-PE" sz="900" dirty="0">
                <a:solidFill>
                  <a:schemeClr val="tx1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NIE-4.a.ii </a:t>
            </a:r>
            <a:r>
              <a:rPr lang="es-PE" sz="900" dirty="0">
                <a:solidFill>
                  <a:srgbClr val="FF0000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Aplicar técnicas para reducir los sesgos cuando se resuelven problemas, informe juicios, tomen decisiones y alcance conclusiones bien razonadas.</a:t>
            </a:r>
          </a:p>
        </p:txBody>
      </p:sp>
      <p:sp>
        <p:nvSpPr>
          <p:cNvPr id="8" name="Flecha: pentágono 10">
            <a:extLst>
              <a:ext uri="{FF2B5EF4-FFF2-40B4-BE49-F238E27FC236}">
                <a16:creationId xmlns:a16="http://schemas.microsoft.com/office/drawing/2014/main" id="{1286951A-BD5F-30B4-A2FD-7F6C49B9C7E8}"/>
              </a:ext>
            </a:extLst>
          </p:cNvPr>
          <p:cNvSpPr/>
          <p:nvPr/>
        </p:nvSpPr>
        <p:spPr>
          <a:xfrm>
            <a:off x="-1" y="-1072"/>
            <a:ext cx="1196021" cy="261610"/>
          </a:xfrm>
          <a:custGeom>
            <a:avLst/>
            <a:gdLst>
              <a:gd name="connsiteX0" fmla="*/ 0 w 1491916"/>
              <a:gd name="connsiteY0" fmla="*/ 0 h 369332"/>
              <a:gd name="connsiteX1" fmla="*/ 1307250 w 1491916"/>
              <a:gd name="connsiteY1" fmla="*/ 0 h 369332"/>
              <a:gd name="connsiteX2" fmla="*/ 1491916 w 1491916"/>
              <a:gd name="connsiteY2" fmla="*/ 184666 h 369332"/>
              <a:gd name="connsiteX3" fmla="*/ 1307250 w 1491916"/>
              <a:gd name="connsiteY3" fmla="*/ 369332 h 369332"/>
              <a:gd name="connsiteX4" fmla="*/ 0 w 1491916"/>
              <a:gd name="connsiteY4" fmla="*/ 369332 h 369332"/>
              <a:gd name="connsiteX5" fmla="*/ 0 w 1491916"/>
              <a:gd name="connsiteY5" fmla="*/ 0 h 369332"/>
              <a:gd name="connsiteX0" fmla="*/ 0 w 1534778"/>
              <a:gd name="connsiteY0" fmla="*/ 0 h 369332"/>
              <a:gd name="connsiteX1" fmla="*/ 1307250 w 1534778"/>
              <a:gd name="connsiteY1" fmla="*/ 0 h 369332"/>
              <a:gd name="connsiteX2" fmla="*/ 1534778 w 1534778"/>
              <a:gd name="connsiteY2" fmla="*/ 3691 h 369332"/>
              <a:gd name="connsiteX3" fmla="*/ 1307250 w 1534778"/>
              <a:gd name="connsiteY3" fmla="*/ 369332 h 369332"/>
              <a:gd name="connsiteX4" fmla="*/ 0 w 1534778"/>
              <a:gd name="connsiteY4" fmla="*/ 369332 h 369332"/>
              <a:gd name="connsiteX5" fmla="*/ 0 w 1534778"/>
              <a:gd name="connsiteY5" fmla="*/ 0 h 369332"/>
              <a:gd name="connsiteX0" fmla="*/ 0 w 1537160"/>
              <a:gd name="connsiteY0" fmla="*/ 1072 h 370404"/>
              <a:gd name="connsiteX1" fmla="*/ 1307250 w 1537160"/>
              <a:gd name="connsiteY1" fmla="*/ 1072 h 370404"/>
              <a:gd name="connsiteX2" fmla="*/ 1537160 w 1537160"/>
              <a:gd name="connsiteY2" fmla="*/ 0 h 370404"/>
              <a:gd name="connsiteX3" fmla="*/ 1307250 w 1537160"/>
              <a:gd name="connsiteY3" fmla="*/ 370404 h 370404"/>
              <a:gd name="connsiteX4" fmla="*/ 0 w 1537160"/>
              <a:gd name="connsiteY4" fmla="*/ 370404 h 370404"/>
              <a:gd name="connsiteX5" fmla="*/ 0 w 1537160"/>
              <a:gd name="connsiteY5" fmla="*/ 1072 h 370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37160" h="370404">
                <a:moveTo>
                  <a:pt x="0" y="1072"/>
                </a:moveTo>
                <a:lnTo>
                  <a:pt x="1307250" y="1072"/>
                </a:lnTo>
                <a:lnTo>
                  <a:pt x="1537160" y="0"/>
                </a:lnTo>
                <a:lnTo>
                  <a:pt x="1307250" y="370404"/>
                </a:lnTo>
                <a:lnTo>
                  <a:pt x="0" y="370404"/>
                </a:lnTo>
                <a:lnTo>
                  <a:pt x="0" y="1072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5" name="Imagen 14" descr="Texto&#10;&#10;Descripción generada automáticamente">
            <a:extLst>
              <a:ext uri="{FF2B5EF4-FFF2-40B4-BE49-F238E27FC236}">
                <a16:creationId xmlns:a16="http://schemas.microsoft.com/office/drawing/2014/main" id="{83E30B04-1708-A3FF-15F9-5D3FA157F8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2585" y="11506190"/>
            <a:ext cx="2033951" cy="495776"/>
          </a:xfrm>
          <a:prstGeom prst="rect">
            <a:avLst/>
          </a:prstGeom>
        </p:spPr>
      </p:pic>
      <p:grpSp>
        <p:nvGrpSpPr>
          <p:cNvPr id="60" name="Grupo 59">
            <a:extLst>
              <a:ext uri="{FF2B5EF4-FFF2-40B4-BE49-F238E27FC236}">
                <a16:creationId xmlns:a16="http://schemas.microsoft.com/office/drawing/2014/main" id="{8D7A5BF7-EBA6-0141-9CE2-B1908A565E4B}"/>
              </a:ext>
            </a:extLst>
          </p:cNvPr>
          <p:cNvGrpSpPr/>
          <p:nvPr/>
        </p:nvGrpSpPr>
        <p:grpSpPr>
          <a:xfrm>
            <a:off x="622451" y="1853983"/>
            <a:ext cx="4603252" cy="1013019"/>
            <a:chOff x="622451" y="1973251"/>
            <a:chExt cx="4603252" cy="1013019"/>
          </a:xfrm>
        </p:grpSpPr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C1E8EBDB-7423-C77D-1392-9271C66BDBD8}"/>
                </a:ext>
              </a:extLst>
            </p:cNvPr>
            <p:cNvSpPr/>
            <p:nvPr/>
          </p:nvSpPr>
          <p:spPr>
            <a:xfrm>
              <a:off x="622451" y="1973251"/>
              <a:ext cx="256463" cy="270782"/>
            </a:xfrm>
            <a:prstGeom prst="ellipse">
              <a:avLst/>
            </a:prstGeom>
            <a:solidFill>
              <a:srgbClr val="0F9ED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1</a:t>
              </a:r>
              <a:endParaRPr lang="es-ES_tradnl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  <p:sp>
          <p:nvSpPr>
            <p:cNvPr id="20" name="CuadroTexto 19">
              <a:extLst>
                <a:ext uri="{FF2B5EF4-FFF2-40B4-BE49-F238E27FC236}">
                  <a16:creationId xmlns:a16="http://schemas.microsoft.com/office/drawing/2014/main" id="{410C3B3E-FF21-40FD-FC9A-860CF34B0A72}"/>
                </a:ext>
              </a:extLst>
            </p:cNvPr>
            <p:cNvSpPr txBox="1"/>
            <p:nvPr/>
          </p:nvSpPr>
          <p:spPr>
            <a:xfrm>
              <a:off x="852843" y="1973251"/>
              <a:ext cx="34993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Origen del escepticismo</a:t>
              </a:r>
            </a:p>
          </p:txBody>
        </p:sp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BF47B4B6-3374-D503-625B-BF3124A18457}"/>
                </a:ext>
              </a:extLst>
            </p:cNvPr>
            <p:cNvSpPr txBox="1"/>
            <p:nvPr/>
          </p:nvSpPr>
          <p:spPr>
            <a:xfrm>
              <a:off x="852843" y="2194387"/>
              <a:ext cx="4372860" cy="79188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171450" lvl="0" indent="-171450" algn="just">
                <a:lnSpc>
                  <a:spcPct val="115000"/>
                </a:lnSpc>
                <a:buClr>
                  <a:srgbClr val="0070C0"/>
                </a:buClr>
                <a:buFont typeface="Arial" panose="020B0604020202020204" pitchFamily="34" charset="0"/>
                <a:buChar char="•"/>
                <a:defRPr sz="1000" kern="100">
                  <a:latin typeface="Poppins" panose="00000500000000000000" pitchFamily="2" charset="0"/>
                  <a:cs typeface="Poppins" panose="00000500000000000000" pitchFamily="2" charset="0"/>
                </a:defRPr>
              </a:lvl1pPr>
            </a:lstStyle>
            <a:p>
              <a:pPr>
                <a:buClr>
                  <a:srgbClr val="0F9ED5"/>
                </a:buClr>
              </a:pPr>
              <a:r>
                <a:rPr lang="es-VE" dirty="0"/>
                <a:t>Antigua Grecia</a:t>
              </a:r>
            </a:p>
            <a:p>
              <a:pPr>
                <a:buClr>
                  <a:srgbClr val="0F9ED5"/>
                </a:buClr>
              </a:pPr>
              <a:r>
                <a:rPr lang="es-VE" dirty="0"/>
                <a:t>Siglo III</a:t>
              </a:r>
            </a:p>
            <a:p>
              <a:pPr>
                <a:buClr>
                  <a:srgbClr val="0F9ED5"/>
                </a:buClr>
              </a:pPr>
              <a:r>
                <a:rPr lang="es-VE" dirty="0"/>
                <a:t>Siglo IV</a:t>
              </a:r>
            </a:p>
            <a:p>
              <a:pPr>
                <a:buClr>
                  <a:srgbClr val="0F9ED5"/>
                </a:buClr>
              </a:pPr>
              <a:r>
                <a:rPr lang="es-VE" dirty="0"/>
                <a:t>Edad moderna</a:t>
              </a:r>
            </a:p>
          </p:txBody>
        </p:sp>
      </p:grpSp>
      <p:grpSp>
        <p:nvGrpSpPr>
          <p:cNvPr id="61" name="Grupo 60">
            <a:extLst>
              <a:ext uri="{FF2B5EF4-FFF2-40B4-BE49-F238E27FC236}">
                <a16:creationId xmlns:a16="http://schemas.microsoft.com/office/drawing/2014/main" id="{8339133A-2C2F-23F1-233B-3FC54147A78A}"/>
              </a:ext>
            </a:extLst>
          </p:cNvPr>
          <p:cNvGrpSpPr/>
          <p:nvPr/>
        </p:nvGrpSpPr>
        <p:grpSpPr>
          <a:xfrm>
            <a:off x="622451" y="2899563"/>
            <a:ext cx="5288568" cy="836048"/>
            <a:chOff x="622451" y="2986270"/>
            <a:chExt cx="5288568" cy="836048"/>
          </a:xfrm>
        </p:grpSpPr>
        <p:sp>
          <p:nvSpPr>
            <p:cNvPr id="23" name="Elipse 22">
              <a:extLst>
                <a:ext uri="{FF2B5EF4-FFF2-40B4-BE49-F238E27FC236}">
                  <a16:creationId xmlns:a16="http://schemas.microsoft.com/office/drawing/2014/main" id="{B0B1D46F-9A71-647E-6D0A-7016D0B2EF1A}"/>
                </a:ext>
              </a:extLst>
            </p:cNvPr>
            <p:cNvSpPr/>
            <p:nvPr/>
          </p:nvSpPr>
          <p:spPr>
            <a:xfrm>
              <a:off x="622451" y="2986270"/>
              <a:ext cx="256463" cy="270782"/>
            </a:xfrm>
            <a:prstGeom prst="ellipse">
              <a:avLst/>
            </a:prstGeom>
            <a:solidFill>
              <a:srgbClr val="0F9ED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>
                  <a:latin typeface="Poppins SemiBold" panose="00000700000000000000" pitchFamily="2" charset="0"/>
                  <a:cs typeface="Poppins SemiBold" panose="00000700000000000000" pitchFamily="2" charset="0"/>
                </a:rPr>
                <a:t>2</a:t>
              </a:r>
              <a:endParaRPr lang="es-ES_tradnl" sz="1200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A5DE67D4-C176-AFE2-E491-1B952E100099}"/>
                </a:ext>
              </a:extLst>
            </p:cNvPr>
            <p:cNvSpPr txBox="1"/>
            <p:nvPr/>
          </p:nvSpPr>
          <p:spPr>
            <a:xfrm>
              <a:off x="852843" y="2986270"/>
              <a:ext cx="34993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Definición de escepticismo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AAE395EA-F606-88F3-06CA-8DFDFB4FDF44}"/>
                </a:ext>
              </a:extLst>
            </p:cNvPr>
            <p:cNvSpPr txBox="1"/>
            <p:nvPr/>
          </p:nvSpPr>
          <p:spPr>
            <a:xfrm>
              <a:off x="852843" y="3207406"/>
              <a:ext cx="5058176" cy="61491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just">
                <a:lnSpc>
                  <a:spcPct val="115000"/>
                </a:lnSpc>
              </a:pPr>
              <a:r>
                <a:rPr lang="es-VE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Es una actitud filosófica que niega o duda de la verdad existente, por lo que el escepticismo se enfoca en cuestionar los conocimientos o aquellas creencias establecidas.</a:t>
              </a:r>
            </a:p>
          </p:txBody>
        </p:sp>
      </p:grpSp>
      <p:grpSp>
        <p:nvGrpSpPr>
          <p:cNvPr id="62" name="Grupo 61">
            <a:extLst>
              <a:ext uri="{FF2B5EF4-FFF2-40B4-BE49-F238E27FC236}">
                <a16:creationId xmlns:a16="http://schemas.microsoft.com/office/drawing/2014/main" id="{3BF79355-188A-D6BD-3893-05A650E0A12E}"/>
              </a:ext>
            </a:extLst>
          </p:cNvPr>
          <p:cNvGrpSpPr/>
          <p:nvPr/>
        </p:nvGrpSpPr>
        <p:grpSpPr>
          <a:xfrm>
            <a:off x="622451" y="3768172"/>
            <a:ext cx="5288568" cy="836048"/>
            <a:chOff x="622451" y="3819847"/>
            <a:chExt cx="5288568" cy="836048"/>
          </a:xfrm>
        </p:grpSpPr>
        <p:sp>
          <p:nvSpPr>
            <p:cNvPr id="26" name="Elipse 25">
              <a:extLst>
                <a:ext uri="{FF2B5EF4-FFF2-40B4-BE49-F238E27FC236}">
                  <a16:creationId xmlns:a16="http://schemas.microsoft.com/office/drawing/2014/main" id="{B1B62FC7-3312-F434-F66E-6A2E271ABDAC}"/>
                </a:ext>
              </a:extLst>
            </p:cNvPr>
            <p:cNvSpPr/>
            <p:nvPr/>
          </p:nvSpPr>
          <p:spPr>
            <a:xfrm>
              <a:off x="622451" y="3819847"/>
              <a:ext cx="256463" cy="270782"/>
            </a:xfrm>
            <a:prstGeom prst="ellipse">
              <a:avLst/>
            </a:prstGeom>
            <a:solidFill>
              <a:srgbClr val="0F9ED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>
                  <a:latin typeface="Poppins SemiBold" panose="00000700000000000000" pitchFamily="2" charset="0"/>
                  <a:cs typeface="Poppins SemiBold" panose="00000700000000000000" pitchFamily="2" charset="0"/>
                </a:rPr>
                <a:t>3</a:t>
              </a:r>
              <a:endParaRPr lang="es-ES_tradnl" sz="1200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  <p:sp>
          <p:nvSpPr>
            <p:cNvPr id="27" name="CuadroTexto 26">
              <a:extLst>
                <a:ext uri="{FF2B5EF4-FFF2-40B4-BE49-F238E27FC236}">
                  <a16:creationId xmlns:a16="http://schemas.microsoft.com/office/drawing/2014/main" id="{749B8255-B584-B1A6-724B-6401CC1CD626}"/>
                </a:ext>
              </a:extLst>
            </p:cNvPr>
            <p:cNvSpPr txBox="1"/>
            <p:nvPr/>
          </p:nvSpPr>
          <p:spPr>
            <a:xfrm>
              <a:off x="852843" y="3819847"/>
              <a:ext cx="34993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Escepticismo profesional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8E9C38DD-165A-CA3A-FC68-39C2EF742ED9}"/>
                </a:ext>
              </a:extLst>
            </p:cNvPr>
            <p:cNvSpPr txBox="1"/>
            <p:nvPr/>
          </p:nvSpPr>
          <p:spPr>
            <a:xfrm>
              <a:off x="852842" y="4040983"/>
              <a:ext cx="5058177" cy="61491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15000"/>
                </a:lnSpc>
                <a:buClr>
                  <a:srgbClr val="0F9ED5"/>
                </a:buClr>
              </a:pPr>
              <a:r>
                <a:rPr lang="es-MX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El escepticismo profesional es la actitud de cuestionar y evaluar críticamente la evidencia para tomar decisiones objetivas y cuidadosas en el ejercicio profesional.</a:t>
              </a:r>
              <a:endParaRPr lang="es-VE" sz="1000" kern="100" dirty="0">
                <a:effectLst/>
                <a:latin typeface="Poppins" panose="00000500000000000000" pitchFamily="2" charset="0"/>
                <a:ea typeface="Aptos" panose="020B0004020202020204" pitchFamily="34" charset="0"/>
                <a:cs typeface="Poppins" panose="00000500000000000000" pitchFamily="2" charset="0"/>
              </a:endParaRPr>
            </a:p>
          </p:txBody>
        </p:sp>
      </p:grpSp>
      <p:grpSp>
        <p:nvGrpSpPr>
          <p:cNvPr id="64" name="Grupo 63">
            <a:extLst>
              <a:ext uri="{FF2B5EF4-FFF2-40B4-BE49-F238E27FC236}">
                <a16:creationId xmlns:a16="http://schemas.microsoft.com/office/drawing/2014/main" id="{A044CEAE-98B2-1316-AABE-20E0EF82EBDF}"/>
              </a:ext>
            </a:extLst>
          </p:cNvPr>
          <p:cNvGrpSpPr/>
          <p:nvPr/>
        </p:nvGrpSpPr>
        <p:grpSpPr>
          <a:xfrm>
            <a:off x="622451" y="6036304"/>
            <a:ext cx="4597490" cy="1189991"/>
            <a:chOff x="622451" y="6183472"/>
            <a:chExt cx="4597490" cy="1189991"/>
          </a:xfrm>
        </p:grpSpPr>
        <p:sp>
          <p:nvSpPr>
            <p:cNvPr id="33" name="Elipse 32">
              <a:extLst>
                <a:ext uri="{FF2B5EF4-FFF2-40B4-BE49-F238E27FC236}">
                  <a16:creationId xmlns:a16="http://schemas.microsoft.com/office/drawing/2014/main" id="{0FC81EA8-B3AA-8550-0167-D81FD2D5CF39}"/>
                </a:ext>
              </a:extLst>
            </p:cNvPr>
            <p:cNvSpPr/>
            <p:nvPr/>
          </p:nvSpPr>
          <p:spPr>
            <a:xfrm>
              <a:off x="622451" y="6183472"/>
              <a:ext cx="256463" cy="270782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5</a:t>
              </a:r>
            </a:p>
          </p:txBody>
        </p:sp>
        <p:sp>
          <p:nvSpPr>
            <p:cNvPr id="34" name="CuadroTexto 33">
              <a:extLst>
                <a:ext uri="{FF2B5EF4-FFF2-40B4-BE49-F238E27FC236}">
                  <a16:creationId xmlns:a16="http://schemas.microsoft.com/office/drawing/2014/main" id="{64BFAEC7-F537-0E94-998C-4725AD03035F}"/>
                </a:ext>
              </a:extLst>
            </p:cNvPr>
            <p:cNvSpPr txBox="1"/>
            <p:nvPr/>
          </p:nvSpPr>
          <p:spPr>
            <a:xfrm>
              <a:off x="852843" y="6183472"/>
              <a:ext cx="34993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VE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Objetivos del escepticismo profesional</a:t>
              </a:r>
            </a:p>
          </p:txBody>
        </p:sp>
        <p:sp>
          <p:nvSpPr>
            <p:cNvPr id="35" name="CuadroTexto 34">
              <a:extLst>
                <a:ext uri="{FF2B5EF4-FFF2-40B4-BE49-F238E27FC236}">
                  <a16:creationId xmlns:a16="http://schemas.microsoft.com/office/drawing/2014/main" id="{C4CE4FA1-5947-B602-0F53-C9472873F83B}"/>
                </a:ext>
              </a:extLst>
            </p:cNvPr>
            <p:cNvSpPr txBox="1"/>
            <p:nvPr/>
          </p:nvSpPr>
          <p:spPr>
            <a:xfrm>
              <a:off x="852843" y="6404608"/>
              <a:ext cx="4367098" cy="96885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171450" lvl="0" indent="-171450" algn="just">
                <a:lnSpc>
                  <a:spcPct val="115000"/>
                </a:lnSpc>
                <a:buClr>
                  <a:srgbClr val="0070C0"/>
                </a:buClr>
                <a:buFont typeface="Arial" panose="020B0604020202020204" pitchFamily="34" charset="0"/>
                <a:buChar char="•"/>
                <a:defRPr sz="1000" kern="100">
                  <a:latin typeface="Poppins" panose="00000500000000000000" pitchFamily="2" charset="0"/>
                  <a:cs typeface="Poppins" panose="00000500000000000000" pitchFamily="2" charset="0"/>
                </a:defRPr>
              </a:lvl1pPr>
            </a:lstStyle>
            <a:p>
              <a:pPr marL="171450" lvl="0" indent="-17145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Fortalecer la objetividad</a:t>
              </a:r>
            </a:p>
            <a:p>
              <a:pPr marL="171450" lvl="0" indent="-17145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Mejorar las decisiones</a:t>
              </a:r>
            </a:p>
            <a:p>
              <a:pPr marL="171450" lvl="0" indent="-17145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Aumentar la confianza</a:t>
              </a:r>
            </a:p>
            <a:p>
              <a:pPr marL="171450" lvl="0" indent="-17145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Promov</a:t>
              </a:r>
              <a:r>
                <a:rPr lang="es-VE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er la responsabilidad</a:t>
              </a:r>
            </a:p>
            <a:p>
              <a:pPr marL="171450" lvl="0" indent="-17145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M</a:t>
              </a:r>
              <a:r>
                <a:rPr lang="es-VE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inimizar riesgo</a:t>
              </a:r>
              <a:endParaRPr lang="es-VE" sz="1000" kern="100" dirty="0">
                <a:effectLst/>
                <a:latin typeface="Poppins" panose="00000500000000000000" pitchFamily="2" charset="0"/>
                <a:ea typeface="Aptos" panose="020B0004020202020204" pitchFamily="34" charset="0"/>
                <a:cs typeface="Poppins" panose="00000500000000000000" pitchFamily="2" charset="0"/>
              </a:endParaRPr>
            </a:p>
          </p:txBody>
        </p:sp>
      </p:grpSp>
      <p:grpSp>
        <p:nvGrpSpPr>
          <p:cNvPr id="65" name="Grupo 64">
            <a:extLst>
              <a:ext uri="{FF2B5EF4-FFF2-40B4-BE49-F238E27FC236}">
                <a16:creationId xmlns:a16="http://schemas.microsoft.com/office/drawing/2014/main" id="{460E9178-37B5-0597-7631-7D08738701E5}"/>
              </a:ext>
            </a:extLst>
          </p:cNvPr>
          <p:cNvGrpSpPr/>
          <p:nvPr/>
        </p:nvGrpSpPr>
        <p:grpSpPr>
          <a:xfrm>
            <a:off x="622451" y="7258856"/>
            <a:ext cx="4603253" cy="1189991"/>
            <a:chOff x="622451" y="7051250"/>
            <a:chExt cx="4603253" cy="1189991"/>
          </a:xfrm>
        </p:grpSpPr>
        <p:sp>
          <p:nvSpPr>
            <p:cNvPr id="36" name="Elipse 35">
              <a:extLst>
                <a:ext uri="{FF2B5EF4-FFF2-40B4-BE49-F238E27FC236}">
                  <a16:creationId xmlns:a16="http://schemas.microsoft.com/office/drawing/2014/main" id="{246B0321-F95F-D0B3-8B87-4473ECCBCB2E}"/>
                </a:ext>
              </a:extLst>
            </p:cNvPr>
            <p:cNvSpPr/>
            <p:nvPr/>
          </p:nvSpPr>
          <p:spPr>
            <a:xfrm>
              <a:off x="622451" y="7051250"/>
              <a:ext cx="256463" cy="270782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>
                  <a:latin typeface="Poppins SemiBold" panose="00000700000000000000" pitchFamily="2" charset="0"/>
                  <a:cs typeface="Poppins SemiBold" panose="00000700000000000000" pitchFamily="2" charset="0"/>
                </a:rPr>
                <a:t>6</a:t>
              </a:r>
              <a:endParaRPr lang="es-ES_tradnl" sz="1200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  <p:sp>
          <p:nvSpPr>
            <p:cNvPr id="37" name="CuadroTexto 36">
              <a:extLst>
                <a:ext uri="{FF2B5EF4-FFF2-40B4-BE49-F238E27FC236}">
                  <a16:creationId xmlns:a16="http://schemas.microsoft.com/office/drawing/2014/main" id="{9D19C140-F094-45A5-E23D-634A3062FEF4}"/>
                </a:ext>
              </a:extLst>
            </p:cNvPr>
            <p:cNvSpPr txBox="1"/>
            <p:nvPr/>
          </p:nvSpPr>
          <p:spPr>
            <a:xfrm>
              <a:off x="852843" y="7051250"/>
              <a:ext cx="366669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Características del escepticismo profesional</a:t>
              </a:r>
            </a:p>
          </p:txBody>
        </p:sp>
        <p:sp>
          <p:nvSpPr>
            <p:cNvPr id="38" name="CuadroTexto 37">
              <a:extLst>
                <a:ext uri="{FF2B5EF4-FFF2-40B4-BE49-F238E27FC236}">
                  <a16:creationId xmlns:a16="http://schemas.microsoft.com/office/drawing/2014/main" id="{C9ED8970-F562-0453-E741-2F6FCC0D40F8}"/>
                </a:ext>
              </a:extLst>
            </p:cNvPr>
            <p:cNvSpPr txBox="1"/>
            <p:nvPr/>
          </p:nvSpPr>
          <p:spPr>
            <a:xfrm>
              <a:off x="852843" y="7272386"/>
              <a:ext cx="4372861" cy="96885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lvl="0" indent="-17145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ES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Mente abierta</a:t>
              </a:r>
            </a:p>
            <a:p>
              <a:pPr marL="171450" lvl="0" indent="-17145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ES" sz="1000" kern="100" dirty="0">
                  <a:latin typeface="Poppins" panose="00000500000000000000" pitchFamily="2" charset="0"/>
                  <a:cs typeface="Poppins" panose="00000500000000000000" pitchFamily="2" charset="0"/>
                  <a:sym typeface="Poppins"/>
                </a:rPr>
                <a:t>Atención a las circunstancias</a:t>
              </a:r>
            </a:p>
            <a:p>
              <a:pPr marL="171450" lvl="0" indent="-17145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ES" sz="1000" kern="100" dirty="0">
                  <a:latin typeface="Poppins" panose="00000500000000000000" pitchFamily="2" charset="0"/>
                  <a:cs typeface="Poppins" panose="00000500000000000000" pitchFamily="2" charset="0"/>
                  <a:sym typeface="Poppins"/>
                </a:rPr>
                <a:t>Valoración crítica de la evidencia</a:t>
              </a:r>
            </a:p>
            <a:p>
              <a:pPr marL="171450" lvl="0" indent="-17145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ES" sz="1000" kern="100" dirty="0">
                  <a:latin typeface="Poppins" panose="00000500000000000000" pitchFamily="2" charset="0"/>
                  <a:cs typeface="Poppins" panose="00000500000000000000" pitchFamily="2" charset="0"/>
                  <a:sym typeface="Poppins"/>
                </a:rPr>
                <a:t>Objetividad e independencia</a:t>
              </a:r>
            </a:p>
            <a:p>
              <a:pPr marL="171450" lvl="0" indent="-17145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ES" sz="1000" kern="100" dirty="0">
                  <a:latin typeface="Poppins" panose="00000500000000000000" pitchFamily="2" charset="0"/>
                  <a:cs typeface="Poppins" panose="00000500000000000000" pitchFamily="2" charset="0"/>
                  <a:sym typeface="Poppins"/>
                </a:rPr>
                <a:t>Duda razonable</a:t>
              </a:r>
              <a:endParaRPr lang="es-VE" sz="1000" kern="100" dirty="0">
                <a:latin typeface="Poppins" panose="00000500000000000000" pitchFamily="2" charset="0"/>
                <a:cs typeface="Poppins" panose="00000500000000000000" pitchFamily="2" charset="0"/>
                <a:sym typeface="Poppins"/>
              </a:endParaRPr>
            </a:p>
          </p:txBody>
        </p:sp>
      </p:grpSp>
      <p:grpSp>
        <p:nvGrpSpPr>
          <p:cNvPr id="66" name="Grupo 65">
            <a:extLst>
              <a:ext uri="{FF2B5EF4-FFF2-40B4-BE49-F238E27FC236}">
                <a16:creationId xmlns:a16="http://schemas.microsoft.com/office/drawing/2014/main" id="{3B4C1AFF-DBF3-CABC-DF92-95509FB68632}"/>
              </a:ext>
            </a:extLst>
          </p:cNvPr>
          <p:cNvGrpSpPr/>
          <p:nvPr/>
        </p:nvGrpSpPr>
        <p:grpSpPr>
          <a:xfrm>
            <a:off x="622451" y="8481408"/>
            <a:ext cx="5288569" cy="836048"/>
            <a:chOff x="622451" y="8250515"/>
            <a:chExt cx="5288569" cy="836048"/>
          </a:xfrm>
        </p:grpSpPr>
        <p:sp>
          <p:nvSpPr>
            <p:cNvPr id="39" name="Elipse 38">
              <a:extLst>
                <a:ext uri="{FF2B5EF4-FFF2-40B4-BE49-F238E27FC236}">
                  <a16:creationId xmlns:a16="http://schemas.microsoft.com/office/drawing/2014/main" id="{758358A8-3531-2B09-715C-18E541B5406F}"/>
                </a:ext>
              </a:extLst>
            </p:cNvPr>
            <p:cNvSpPr/>
            <p:nvPr/>
          </p:nvSpPr>
          <p:spPr>
            <a:xfrm>
              <a:off x="622451" y="8250515"/>
              <a:ext cx="256463" cy="270782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7</a:t>
              </a:r>
              <a:endParaRPr lang="es-ES_tradnl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  <p:sp>
          <p:nvSpPr>
            <p:cNvPr id="40" name="CuadroTexto 39">
              <a:extLst>
                <a:ext uri="{FF2B5EF4-FFF2-40B4-BE49-F238E27FC236}">
                  <a16:creationId xmlns:a16="http://schemas.microsoft.com/office/drawing/2014/main" id="{59A825C1-81BB-8AA7-6341-A96BEFBCA52A}"/>
                </a:ext>
              </a:extLst>
            </p:cNvPr>
            <p:cNvSpPr txBox="1"/>
            <p:nvPr/>
          </p:nvSpPr>
          <p:spPr>
            <a:xfrm>
              <a:off x="852842" y="8250515"/>
              <a:ext cx="404438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Escepticismo profesional y el pensamiento crítico</a:t>
              </a:r>
            </a:p>
          </p:txBody>
        </p:sp>
        <p:sp>
          <p:nvSpPr>
            <p:cNvPr id="41" name="CuadroTexto 40">
              <a:extLst>
                <a:ext uri="{FF2B5EF4-FFF2-40B4-BE49-F238E27FC236}">
                  <a16:creationId xmlns:a16="http://schemas.microsoft.com/office/drawing/2014/main" id="{9248DDD4-7E38-4D1A-F9DC-BEA803BE8E55}"/>
                </a:ext>
              </a:extLst>
            </p:cNvPr>
            <p:cNvSpPr txBox="1"/>
            <p:nvPr/>
          </p:nvSpPr>
          <p:spPr>
            <a:xfrm>
              <a:off x="852843" y="8471651"/>
              <a:ext cx="5058177" cy="614912"/>
            </a:xfrm>
            <a:prstGeom prst="rect">
              <a:avLst/>
            </a:prstGeom>
            <a:noFill/>
          </p:spPr>
          <p:txBody>
            <a:bodyPr wrap="square" numCol="1">
              <a:spAutoFit/>
            </a:bodyPr>
            <a:lstStyle/>
            <a:p>
              <a:pPr lvl="0">
                <a:lnSpc>
                  <a:spcPct val="115000"/>
                </a:lnSpc>
              </a:pPr>
              <a:r>
                <a:rPr lang="es-MX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El escepticismo profesional y el pensamiento crítico se complementan, ya que uno impulsa a cuestionar la información y el otro permite analizarla y evaluarla antes de aceptarla.</a:t>
              </a:r>
              <a:endParaRPr lang="es-VE" sz="1000" kern="100" dirty="0">
                <a:latin typeface="Poppins" panose="00000500000000000000" pitchFamily="2" charset="0"/>
                <a:ea typeface="Aptos" panose="020B0004020202020204" pitchFamily="34" charset="0"/>
                <a:cs typeface="Poppins" panose="00000500000000000000" pitchFamily="2" charset="0"/>
              </a:endParaRPr>
            </a:p>
          </p:txBody>
        </p:sp>
      </p:grpSp>
      <p:grpSp>
        <p:nvGrpSpPr>
          <p:cNvPr id="67" name="Grupo 66">
            <a:extLst>
              <a:ext uri="{FF2B5EF4-FFF2-40B4-BE49-F238E27FC236}">
                <a16:creationId xmlns:a16="http://schemas.microsoft.com/office/drawing/2014/main" id="{345FB324-42FC-8E5B-BFE2-7B30AE0A863C}"/>
              </a:ext>
            </a:extLst>
          </p:cNvPr>
          <p:cNvGrpSpPr/>
          <p:nvPr/>
        </p:nvGrpSpPr>
        <p:grpSpPr>
          <a:xfrm>
            <a:off x="622451" y="9350017"/>
            <a:ext cx="5288569" cy="1366962"/>
            <a:chOff x="622451" y="9499214"/>
            <a:chExt cx="5288569" cy="1366962"/>
          </a:xfrm>
        </p:grpSpPr>
        <p:sp>
          <p:nvSpPr>
            <p:cNvPr id="42" name="Elipse 41">
              <a:extLst>
                <a:ext uri="{FF2B5EF4-FFF2-40B4-BE49-F238E27FC236}">
                  <a16:creationId xmlns:a16="http://schemas.microsoft.com/office/drawing/2014/main" id="{B010A466-0F72-971C-89AF-C64BE7D1B86D}"/>
                </a:ext>
              </a:extLst>
            </p:cNvPr>
            <p:cNvSpPr/>
            <p:nvPr/>
          </p:nvSpPr>
          <p:spPr>
            <a:xfrm>
              <a:off x="622451" y="9499214"/>
              <a:ext cx="256463" cy="270782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8</a:t>
              </a:r>
              <a:endParaRPr lang="es-ES_tradnl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  <p:sp>
          <p:nvSpPr>
            <p:cNvPr id="43" name="CuadroTexto 42">
              <a:extLst>
                <a:ext uri="{FF2B5EF4-FFF2-40B4-BE49-F238E27FC236}">
                  <a16:creationId xmlns:a16="http://schemas.microsoft.com/office/drawing/2014/main" id="{DBE8F302-3894-BB2F-1F9D-68237E182B14}"/>
                </a:ext>
              </a:extLst>
            </p:cNvPr>
            <p:cNvSpPr txBox="1"/>
            <p:nvPr/>
          </p:nvSpPr>
          <p:spPr>
            <a:xfrm>
              <a:off x="852843" y="9499214"/>
              <a:ext cx="44412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Escepticismo profesional y su relación en la tecnología</a:t>
              </a:r>
            </a:p>
          </p:txBody>
        </p:sp>
        <p:sp>
          <p:nvSpPr>
            <p:cNvPr id="44" name="CuadroTexto 43">
              <a:extLst>
                <a:ext uri="{FF2B5EF4-FFF2-40B4-BE49-F238E27FC236}">
                  <a16:creationId xmlns:a16="http://schemas.microsoft.com/office/drawing/2014/main" id="{6DDB3172-EB49-8A31-E4ED-3769A1BE7742}"/>
                </a:ext>
              </a:extLst>
            </p:cNvPr>
            <p:cNvSpPr txBox="1"/>
            <p:nvPr/>
          </p:nvSpPr>
          <p:spPr>
            <a:xfrm>
              <a:off x="852843" y="9720350"/>
              <a:ext cx="5058177" cy="1145826"/>
            </a:xfrm>
            <a:prstGeom prst="rect">
              <a:avLst/>
            </a:prstGeom>
            <a:noFill/>
          </p:spPr>
          <p:txBody>
            <a:bodyPr wrap="square" numCol="2" spcCol="144000">
              <a:spAutoFit/>
            </a:bodyPr>
            <a:lstStyle/>
            <a:p>
              <a:pPr lvl="0">
                <a:lnSpc>
                  <a:spcPct val="115000"/>
                </a:lnSpc>
              </a:pPr>
              <a:r>
                <a:rPr lang="es-VE" sz="1000" b="1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Impacto de la tecnología en el escepticismo profesional</a:t>
              </a:r>
            </a:p>
            <a:p>
              <a:pPr marL="171450" lvl="0" indent="-171450">
                <a:lnSpc>
                  <a:spcPct val="115000"/>
                </a:lnSpc>
                <a:buFont typeface="Arial" panose="020B0604020202020204" pitchFamily="34" charset="0"/>
                <a:buChar char="•"/>
              </a:pPr>
              <a:r>
                <a:rPr lang="es-VE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Acceso a mayor información.</a:t>
              </a:r>
            </a:p>
            <a:p>
              <a:pPr marL="171450" lvl="0" indent="-171450">
                <a:lnSpc>
                  <a:spcPct val="115000"/>
                </a:lnSpc>
                <a:buFont typeface="Arial" panose="020B0604020202020204" pitchFamily="34" charset="0"/>
                <a:buChar char="•"/>
              </a:pPr>
              <a:r>
                <a:rPr lang="es-VE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Credibilidad de información  digital.</a:t>
              </a:r>
            </a:p>
            <a:p>
              <a:pPr marL="171450" lvl="0" indent="-171450">
                <a:lnSpc>
                  <a:spcPct val="115000"/>
                </a:lnSpc>
                <a:buFont typeface="Arial" panose="020B0604020202020204" pitchFamily="34" charset="0"/>
                <a:buChar char="•"/>
              </a:pPr>
              <a:endParaRPr lang="es-VE" sz="1000" kern="100" dirty="0">
                <a:effectLst/>
                <a:latin typeface="Poppins" panose="00000500000000000000" pitchFamily="2" charset="0"/>
                <a:ea typeface="Aptos" panose="020B0004020202020204" pitchFamily="34" charset="0"/>
                <a:cs typeface="Poppins" panose="00000500000000000000" pitchFamily="2" charset="0"/>
              </a:endParaRPr>
            </a:p>
            <a:p>
              <a:pPr lvl="0">
                <a:lnSpc>
                  <a:spcPct val="115000"/>
                </a:lnSpc>
              </a:pPr>
              <a:r>
                <a:rPr lang="es-VE" sz="1000" b="1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Escepticismo profesional ante la tecnología</a:t>
              </a:r>
            </a:p>
            <a:p>
              <a:pPr marL="171450" lvl="0" indent="-171450">
                <a:lnSpc>
                  <a:spcPct val="115000"/>
                </a:lnSpc>
                <a:buFont typeface="Arial" panose="020B0604020202020204" pitchFamily="34" charset="0"/>
                <a:buChar char="•"/>
              </a:pPr>
              <a:r>
                <a:rPr lang="es-VE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Información ante fuentes desconocidas.</a:t>
              </a:r>
            </a:p>
            <a:p>
              <a:pPr marL="171450" lvl="0" indent="-171450">
                <a:lnSpc>
                  <a:spcPct val="115000"/>
                </a:lnSpc>
                <a:buFont typeface="Arial" panose="020B0604020202020204" pitchFamily="34" charset="0"/>
                <a:buChar char="•"/>
              </a:pPr>
              <a:r>
                <a:rPr lang="es-VE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Proteger información confidencial.</a:t>
              </a:r>
              <a:endParaRPr lang="es-VE" sz="1000" kern="100" dirty="0">
                <a:effectLst/>
                <a:latin typeface="Poppins" panose="00000500000000000000" pitchFamily="2" charset="0"/>
                <a:ea typeface="Aptos" panose="020B0004020202020204" pitchFamily="34" charset="0"/>
                <a:cs typeface="Poppins" panose="00000500000000000000" pitchFamily="2" charset="0"/>
              </a:endParaRPr>
            </a:p>
          </p:txBody>
        </p:sp>
      </p:grpSp>
      <p:grpSp>
        <p:nvGrpSpPr>
          <p:cNvPr id="68" name="Grupo 67">
            <a:extLst>
              <a:ext uri="{FF2B5EF4-FFF2-40B4-BE49-F238E27FC236}">
                <a16:creationId xmlns:a16="http://schemas.microsoft.com/office/drawing/2014/main" id="{DF00C311-7277-FA5C-FF81-E313A7EFD41C}"/>
              </a:ext>
            </a:extLst>
          </p:cNvPr>
          <p:cNvGrpSpPr/>
          <p:nvPr/>
        </p:nvGrpSpPr>
        <p:grpSpPr>
          <a:xfrm>
            <a:off x="622451" y="10600961"/>
            <a:ext cx="4603253" cy="836048"/>
            <a:chOff x="622451" y="10484661"/>
            <a:chExt cx="4603253" cy="836048"/>
          </a:xfrm>
        </p:grpSpPr>
        <p:sp>
          <p:nvSpPr>
            <p:cNvPr id="47" name="Elipse 46">
              <a:extLst>
                <a:ext uri="{FF2B5EF4-FFF2-40B4-BE49-F238E27FC236}">
                  <a16:creationId xmlns:a16="http://schemas.microsoft.com/office/drawing/2014/main" id="{B5348D81-DE1E-8F1B-9CD0-2D454BB170BA}"/>
                </a:ext>
              </a:extLst>
            </p:cNvPr>
            <p:cNvSpPr/>
            <p:nvPr/>
          </p:nvSpPr>
          <p:spPr>
            <a:xfrm>
              <a:off x="622451" y="10484661"/>
              <a:ext cx="256463" cy="270782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9</a:t>
              </a:r>
              <a:endParaRPr lang="es-ES_tradnl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  <p:sp>
          <p:nvSpPr>
            <p:cNvPr id="48" name="CuadroTexto 47">
              <a:extLst>
                <a:ext uri="{FF2B5EF4-FFF2-40B4-BE49-F238E27FC236}">
                  <a16:creationId xmlns:a16="http://schemas.microsoft.com/office/drawing/2014/main" id="{4043D5AF-2593-4F37-1286-AF688FF03445}"/>
                </a:ext>
              </a:extLst>
            </p:cNvPr>
            <p:cNvSpPr txBox="1"/>
            <p:nvPr/>
          </p:nvSpPr>
          <p:spPr>
            <a:xfrm>
              <a:off x="852843" y="10484661"/>
              <a:ext cx="34993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Ejemplo de escepticismo profesional</a:t>
              </a:r>
            </a:p>
          </p:txBody>
        </p:sp>
        <p:sp>
          <p:nvSpPr>
            <p:cNvPr id="49" name="CuadroTexto 48">
              <a:extLst>
                <a:ext uri="{FF2B5EF4-FFF2-40B4-BE49-F238E27FC236}">
                  <a16:creationId xmlns:a16="http://schemas.microsoft.com/office/drawing/2014/main" id="{601F94D5-1F8A-EECC-5D0A-2FD2D78558EA}"/>
                </a:ext>
              </a:extLst>
            </p:cNvPr>
            <p:cNvSpPr txBox="1"/>
            <p:nvPr/>
          </p:nvSpPr>
          <p:spPr>
            <a:xfrm>
              <a:off x="852843" y="10705797"/>
              <a:ext cx="4372861" cy="61491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lvl="0" indent="-228600">
                <a:lnSpc>
                  <a:spcPct val="115000"/>
                </a:lnSpc>
                <a:buClr>
                  <a:srgbClr val="00B0F0"/>
                </a:buClr>
                <a:buFont typeface="+mj-lt"/>
                <a:buAutoNum type="arabicParenR"/>
              </a:pPr>
              <a:r>
                <a:rPr lang="es-VE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En el derecho</a:t>
              </a:r>
            </a:p>
            <a:p>
              <a:pPr marL="228600" lvl="0" indent="-228600">
                <a:lnSpc>
                  <a:spcPct val="115000"/>
                </a:lnSpc>
                <a:buClr>
                  <a:srgbClr val="00B0F0"/>
                </a:buClr>
                <a:buFont typeface="+mj-lt"/>
                <a:buAutoNum type="arabicParenR"/>
              </a:pPr>
              <a:r>
                <a:rPr lang="es-VE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En la ciencia</a:t>
              </a:r>
            </a:p>
            <a:p>
              <a:pPr marL="228600" lvl="0" indent="-228600">
                <a:lnSpc>
                  <a:spcPct val="115000"/>
                </a:lnSpc>
                <a:buClr>
                  <a:srgbClr val="00B0F0"/>
                </a:buClr>
                <a:buFont typeface="+mj-lt"/>
                <a:buAutoNum type="arabicParenR"/>
              </a:pPr>
              <a:r>
                <a:rPr lang="es-VE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En la medicina</a:t>
              </a:r>
            </a:p>
          </p:txBody>
        </p:sp>
      </p:grpSp>
      <p:cxnSp>
        <p:nvCxnSpPr>
          <p:cNvPr id="54" name="Conector recto 53">
            <a:extLst>
              <a:ext uri="{FF2B5EF4-FFF2-40B4-BE49-F238E27FC236}">
                <a16:creationId xmlns:a16="http://schemas.microsoft.com/office/drawing/2014/main" id="{DFD2EC8B-C40E-D55F-2E92-5723F8CFD548}"/>
              </a:ext>
            </a:extLst>
          </p:cNvPr>
          <p:cNvCxnSpPr>
            <a:cxnSpLocks/>
          </p:cNvCxnSpPr>
          <p:nvPr/>
        </p:nvCxnSpPr>
        <p:spPr>
          <a:xfrm flipV="1">
            <a:off x="392763" y="3887536"/>
            <a:ext cx="204804" cy="1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id="{8134F518-F242-6E5A-B458-593A6190CF8D}"/>
              </a:ext>
            </a:extLst>
          </p:cNvPr>
          <p:cNvCxnSpPr>
            <a:cxnSpLocks/>
          </p:cNvCxnSpPr>
          <p:nvPr/>
        </p:nvCxnSpPr>
        <p:spPr>
          <a:xfrm flipV="1">
            <a:off x="404759" y="4753699"/>
            <a:ext cx="204804" cy="1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3" name="Grupo 62">
            <a:extLst>
              <a:ext uri="{FF2B5EF4-FFF2-40B4-BE49-F238E27FC236}">
                <a16:creationId xmlns:a16="http://schemas.microsoft.com/office/drawing/2014/main" id="{C42521BD-4B3B-3CFB-EFDC-CE33419C76E8}"/>
              </a:ext>
            </a:extLst>
          </p:cNvPr>
          <p:cNvGrpSpPr/>
          <p:nvPr/>
        </p:nvGrpSpPr>
        <p:grpSpPr>
          <a:xfrm>
            <a:off x="622451" y="4636781"/>
            <a:ext cx="4603253" cy="1366962"/>
            <a:chOff x="622451" y="5142950"/>
            <a:chExt cx="4603253" cy="1366962"/>
          </a:xfrm>
        </p:grpSpPr>
        <p:sp>
          <p:nvSpPr>
            <p:cNvPr id="30" name="CuadroTexto 29">
              <a:extLst>
                <a:ext uri="{FF2B5EF4-FFF2-40B4-BE49-F238E27FC236}">
                  <a16:creationId xmlns:a16="http://schemas.microsoft.com/office/drawing/2014/main" id="{FD5B702B-59DF-B0BC-A19E-B0C1A15AD0FD}"/>
                </a:ext>
              </a:extLst>
            </p:cNvPr>
            <p:cNvSpPr txBox="1"/>
            <p:nvPr/>
          </p:nvSpPr>
          <p:spPr>
            <a:xfrm>
              <a:off x="852843" y="5142950"/>
              <a:ext cx="34993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Importancia del escepticismo profesional</a:t>
              </a:r>
            </a:p>
          </p:txBody>
        </p:sp>
        <p:sp>
          <p:nvSpPr>
            <p:cNvPr id="31" name="CuadroTexto 30">
              <a:extLst>
                <a:ext uri="{FF2B5EF4-FFF2-40B4-BE49-F238E27FC236}">
                  <a16:creationId xmlns:a16="http://schemas.microsoft.com/office/drawing/2014/main" id="{F4E3B27C-261B-DD7C-CC9F-C1C185947BF1}"/>
                </a:ext>
              </a:extLst>
            </p:cNvPr>
            <p:cNvSpPr txBox="1"/>
            <p:nvPr/>
          </p:nvSpPr>
          <p:spPr>
            <a:xfrm>
              <a:off x="852843" y="5364086"/>
              <a:ext cx="4372861" cy="11458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lvl="0" indent="-17145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MX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Permite generar confianza en el trabajo.</a:t>
              </a:r>
            </a:p>
            <a:p>
              <a:pPr marL="171450" lvl="0" indent="-17145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MX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Debe ser constante en la vida profesional.</a:t>
              </a:r>
            </a:p>
            <a:p>
              <a:pPr marL="171450" lvl="0" indent="-17145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MX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Fundamental en áreas como la auditoría.</a:t>
              </a:r>
            </a:p>
            <a:p>
              <a:pPr marL="171450" lvl="0" indent="-17145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MX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Brinda protección al público.</a:t>
              </a:r>
            </a:p>
            <a:p>
              <a:pPr marL="171450" lvl="0" indent="-17145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MX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Minimiza riesgo de actuación profesional.</a:t>
              </a:r>
            </a:p>
            <a:p>
              <a:pPr marL="171450" lvl="0" indent="-17145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MX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Fundamental para el área de auditoría.</a:t>
              </a:r>
            </a:p>
          </p:txBody>
        </p:sp>
        <p:sp>
          <p:nvSpPr>
            <p:cNvPr id="29" name="Elipse 28">
              <a:extLst>
                <a:ext uri="{FF2B5EF4-FFF2-40B4-BE49-F238E27FC236}">
                  <a16:creationId xmlns:a16="http://schemas.microsoft.com/office/drawing/2014/main" id="{3E85AEEB-BB89-3DD5-2A0B-FAAC00FD10F0}"/>
                </a:ext>
              </a:extLst>
            </p:cNvPr>
            <p:cNvSpPr/>
            <p:nvPr/>
          </p:nvSpPr>
          <p:spPr>
            <a:xfrm>
              <a:off x="622451" y="5142950"/>
              <a:ext cx="256463" cy="270782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4</a:t>
              </a:r>
              <a:endParaRPr lang="es-ES_tradnl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</p:grp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027DE652-5A26-E21F-C132-8F0CB67F3044}"/>
              </a:ext>
            </a:extLst>
          </p:cNvPr>
          <p:cNvCxnSpPr>
            <a:cxnSpLocks/>
          </p:cNvCxnSpPr>
          <p:nvPr/>
        </p:nvCxnSpPr>
        <p:spPr>
          <a:xfrm flipV="1">
            <a:off x="423997" y="6144348"/>
            <a:ext cx="204804" cy="1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id="{F30F632D-75FC-0191-BC00-E00BE61EB876}"/>
              </a:ext>
            </a:extLst>
          </p:cNvPr>
          <p:cNvCxnSpPr>
            <a:cxnSpLocks/>
          </p:cNvCxnSpPr>
          <p:nvPr/>
        </p:nvCxnSpPr>
        <p:spPr>
          <a:xfrm flipV="1">
            <a:off x="411203" y="7380825"/>
            <a:ext cx="204804" cy="1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57">
            <a:extLst>
              <a:ext uri="{FF2B5EF4-FFF2-40B4-BE49-F238E27FC236}">
                <a16:creationId xmlns:a16="http://schemas.microsoft.com/office/drawing/2014/main" id="{1B225536-CA07-19A4-3E4A-858FE7620F35}"/>
              </a:ext>
            </a:extLst>
          </p:cNvPr>
          <p:cNvCxnSpPr>
            <a:cxnSpLocks/>
          </p:cNvCxnSpPr>
          <p:nvPr/>
        </p:nvCxnSpPr>
        <p:spPr>
          <a:xfrm flipV="1">
            <a:off x="417647" y="8610721"/>
            <a:ext cx="204804" cy="1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58">
            <a:extLst>
              <a:ext uri="{FF2B5EF4-FFF2-40B4-BE49-F238E27FC236}">
                <a16:creationId xmlns:a16="http://schemas.microsoft.com/office/drawing/2014/main" id="{9FE86F72-FA0E-D648-FF75-9F54766E43E5}"/>
              </a:ext>
            </a:extLst>
          </p:cNvPr>
          <p:cNvCxnSpPr>
            <a:cxnSpLocks/>
          </p:cNvCxnSpPr>
          <p:nvPr/>
        </p:nvCxnSpPr>
        <p:spPr>
          <a:xfrm flipV="1">
            <a:off x="411203" y="9475412"/>
            <a:ext cx="204804" cy="1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C4F08116-2C21-3170-BAC1-465D3D4D72CB}"/>
              </a:ext>
            </a:extLst>
          </p:cNvPr>
          <p:cNvSpPr txBox="1"/>
          <p:nvPr/>
        </p:nvSpPr>
        <p:spPr>
          <a:xfrm>
            <a:off x="5381904" y="1489894"/>
            <a:ext cx="13837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Poppins" panose="00000500000000000000" pitchFamily="2" charset="0"/>
                <a:cs typeface="Poppins" panose="00000500000000000000" pitchFamily="2" charset="0"/>
              </a:rPr>
              <a:t>GUIA DEL DOCENTE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354F841E-0FBB-6229-DD59-DADA2324EB00}"/>
              </a:ext>
            </a:extLst>
          </p:cNvPr>
          <p:cNvCxnSpPr>
            <a:cxnSpLocks/>
          </p:cNvCxnSpPr>
          <p:nvPr/>
        </p:nvCxnSpPr>
        <p:spPr>
          <a:xfrm>
            <a:off x="0" y="1748274"/>
            <a:ext cx="6858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041BC16-41D4-B635-7598-C1AE0B8F23F9}"/>
              </a:ext>
            </a:extLst>
          </p:cNvPr>
          <p:cNvSpPr txBox="1"/>
          <p:nvPr/>
        </p:nvSpPr>
        <p:spPr>
          <a:xfrm>
            <a:off x="5649560" y="86696"/>
            <a:ext cx="1146412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" sz="1000" b="1" dirty="0">
                <a:solidFill>
                  <a:schemeClr val="accent1">
                    <a:lumMod val="75000"/>
                  </a:schemeClr>
                </a:solidFill>
                <a:latin typeface="Poppins ExtraBold" panose="00000900000000000000" pitchFamily="2" charset="0"/>
                <a:ea typeface="Poppins Medium"/>
                <a:cs typeface="Poppins ExtraBold" panose="00000900000000000000" pitchFamily="2" charset="0"/>
                <a:sym typeface="Poppins Medium"/>
              </a:rPr>
              <a:t>NIVEL BÁSICO</a:t>
            </a:r>
            <a:endParaRPr lang="es-PE" sz="1000" b="1" dirty="0">
              <a:solidFill>
                <a:schemeClr val="accent1">
                  <a:lumMod val="7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</a:endParaRPr>
          </a:p>
        </p:txBody>
      </p: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A8398DEA-72FE-45AD-D929-9A36818CA40B}"/>
              </a:ext>
            </a:extLst>
          </p:cNvPr>
          <p:cNvCxnSpPr>
            <a:cxnSpLocks/>
          </p:cNvCxnSpPr>
          <p:nvPr/>
        </p:nvCxnSpPr>
        <p:spPr>
          <a:xfrm flipV="1">
            <a:off x="417647" y="3021499"/>
            <a:ext cx="204804" cy="1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B2499451-5D89-A8C2-E6F9-C6826C18753B}"/>
              </a:ext>
            </a:extLst>
          </p:cNvPr>
          <p:cNvSpPr txBox="1"/>
          <p:nvPr/>
        </p:nvSpPr>
        <p:spPr>
          <a:xfrm>
            <a:off x="0" y="0"/>
            <a:ext cx="1152000" cy="25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100" dirty="0">
                <a:solidFill>
                  <a:schemeClr val="bg1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NIE-4.a.ii-001</a:t>
            </a:r>
          </a:p>
        </p:txBody>
      </p:sp>
    </p:spTree>
    <p:extLst>
      <p:ext uri="{BB962C8B-B14F-4D97-AF65-F5344CB8AC3E}">
        <p14:creationId xmlns:p14="http://schemas.microsoft.com/office/powerpoint/2010/main" val="2597194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Conector: angular 17">
            <a:extLst>
              <a:ext uri="{FF2B5EF4-FFF2-40B4-BE49-F238E27FC236}">
                <a16:creationId xmlns:a16="http://schemas.microsoft.com/office/drawing/2014/main" id="{DB7A722B-4DD8-BEFA-C3CF-35D6F758148A}"/>
              </a:ext>
            </a:extLst>
          </p:cNvPr>
          <p:cNvCxnSpPr>
            <a:cxnSpLocks/>
            <a:stCxn id="14" idx="2"/>
            <a:endCxn id="47" idx="2"/>
          </p:cNvCxnSpPr>
          <p:nvPr/>
        </p:nvCxnSpPr>
        <p:spPr>
          <a:xfrm rot="10800000" flipV="1">
            <a:off x="622451" y="2142044"/>
            <a:ext cx="12700" cy="8577355"/>
          </a:xfrm>
          <a:prstGeom prst="bentConnector3">
            <a:avLst>
              <a:gd name="adj1" fmla="val 1800000"/>
            </a:avLst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5D7149E8-76A6-A07C-FDFB-ED62E53D3AB1}"/>
              </a:ext>
            </a:extLst>
          </p:cNvPr>
          <p:cNvSpPr txBox="1"/>
          <p:nvPr/>
        </p:nvSpPr>
        <p:spPr>
          <a:xfrm>
            <a:off x="724612" y="512386"/>
            <a:ext cx="5813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Poppins ExtraBold" panose="00000900000000000000" pitchFamily="2" charset="0"/>
                <a:cs typeface="Poppins ExtraBold" panose="00000900000000000000" pitchFamily="2" charset="0"/>
              </a:rPr>
              <a:t>Escepticismo Profesional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6C3EE19-588D-EE28-9F93-6A05A445B72A}"/>
              </a:ext>
            </a:extLst>
          </p:cNvPr>
          <p:cNvSpPr txBox="1"/>
          <p:nvPr/>
        </p:nvSpPr>
        <p:spPr>
          <a:xfrm>
            <a:off x="1931405" y="131019"/>
            <a:ext cx="3251563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n-US"/>
            </a:defPPr>
            <a:lvl1pPr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Poppins Light" panose="00000400000000000000" pitchFamily="2" charset="0"/>
                <a:ea typeface="Poppins Medium"/>
                <a:cs typeface="Poppins Light" panose="00000400000000000000" pitchFamily="2" charset="0"/>
              </a:defRPr>
            </a:lvl1pPr>
          </a:lstStyle>
          <a:p>
            <a:r>
              <a:rPr lang="es-PE" dirty="0">
                <a:solidFill>
                  <a:srgbClr val="FF0000"/>
                </a:solidFill>
                <a:sym typeface="Poppins Medium"/>
              </a:rPr>
              <a:t>NORMA INTERNACIONAL DE EDUCACIÓN IFAC N°4</a:t>
            </a:r>
          </a:p>
        </p:txBody>
      </p:sp>
      <p:sp>
        <p:nvSpPr>
          <p:cNvPr id="6" name="Google Shape;14;p2">
            <a:extLst>
              <a:ext uri="{FF2B5EF4-FFF2-40B4-BE49-F238E27FC236}">
                <a16:creationId xmlns:a16="http://schemas.microsoft.com/office/drawing/2014/main" id="{87E62A78-467F-DE5C-032A-933DA53CD968}"/>
              </a:ext>
            </a:extLst>
          </p:cNvPr>
          <p:cNvSpPr txBox="1"/>
          <p:nvPr/>
        </p:nvSpPr>
        <p:spPr>
          <a:xfrm>
            <a:off x="1464812" y="358436"/>
            <a:ext cx="4184748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n-US"/>
            </a:defPPr>
            <a:lvl1pPr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Poppins Light" panose="00000400000000000000" pitchFamily="2" charset="0"/>
                <a:ea typeface="Poppins Medium"/>
                <a:cs typeface="Poppins Light" panose="00000400000000000000" pitchFamily="2" charset="0"/>
              </a:defRPr>
            </a:lvl1pPr>
          </a:lstStyle>
          <a:p>
            <a:r>
              <a:rPr lang="es-PE" b="0" dirty="0">
                <a:solidFill>
                  <a:schemeClr val="tx1"/>
                </a:solidFill>
                <a:sym typeface="Poppins Medium"/>
              </a:rPr>
              <a:t>Área de Competencia: ESCEPTICISMO Y JUICIO PROFESIONAL</a:t>
            </a:r>
          </a:p>
        </p:txBody>
      </p:sp>
      <p:sp>
        <p:nvSpPr>
          <p:cNvPr id="7" name="Google Shape;14;p2">
            <a:extLst>
              <a:ext uri="{FF2B5EF4-FFF2-40B4-BE49-F238E27FC236}">
                <a16:creationId xmlns:a16="http://schemas.microsoft.com/office/drawing/2014/main" id="{41818874-DCBE-A467-83C4-D747C46B68DB}"/>
              </a:ext>
            </a:extLst>
          </p:cNvPr>
          <p:cNvSpPr txBox="1"/>
          <p:nvPr/>
        </p:nvSpPr>
        <p:spPr>
          <a:xfrm>
            <a:off x="1807532" y="1517511"/>
            <a:ext cx="3499308" cy="161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s-VE"/>
            </a:defPPr>
            <a:lvl1pPr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>
                <a:effectLst/>
                <a:latin typeface="Poppins Light" panose="00000400000000000000" pitchFamily="2" charset="0"/>
                <a:ea typeface="Poppins Medium"/>
                <a:cs typeface="Poppins Light" panose="00000400000000000000" pitchFamily="2" charset="0"/>
              </a:defRPr>
            </a:lvl1pPr>
          </a:lstStyle>
          <a:p>
            <a:pPr defTabSz="914400"/>
            <a:r>
              <a:rPr lang="es-PE" sz="1050" b="0" dirty="0">
                <a:latin typeface="Poppins ExtraBold" panose="00000900000000000000" pitchFamily="2" charset="0"/>
                <a:cs typeface="Poppins ExtraBold" panose="00000900000000000000" pitchFamily="2" charset="0"/>
                <a:sym typeface="Poppins Medium"/>
              </a:rPr>
              <a:t>Semana 2: Fundamentos del Pensamiento Crítico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40B7E440-9D76-9AD8-0DF2-1AFDDF1BD2AB}"/>
              </a:ext>
            </a:extLst>
          </p:cNvPr>
          <p:cNvSpPr/>
          <p:nvPr/>
        </p:nvSpPr>
        <p:spPr>
          <a:xfrm>
            <a:off x="1627940" y="959049"/>
            <a:ext cx="3858492" cy="461665"/>
          </a:xfrm>
          <a:prstGeom prst="round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s-PE" sz="900" dirty="0">
                <a:solidFill>
                  <a:schemeClr val="tx1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NIE-4.a.ii </a:t>
            </a:r>
            <a:r>
              <a:rPr lang="es-PE" sz="900" dirty="0">
                <a:solidFill>
                  <a:srgbClr val="FF0000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Aplicar técnicas para reducir los sesgos cuando se resuelven problemas, informe juicios, tomen decisiones y alcance conclusiones bien razonadas.</a:t>
            </a:r>
          </a:p>
        </p:txBody>
      </p:sp>
      <p:sp>
        <p:nvSpPr>
          <p:cNvPr id="8" name="Flecha: pentágono 10">
            <a:extLst>
              <a:ext uri="{FF2B5EF4-FFF2-40B4-BE49-F238E27FC236}">
                <a16:creationId xmlns:a16="http://schemas.microsoft.com/office/drawing/2014/main" id="{1286951A-BD5F-30B4-A2FD-7F6C49B9C7E8}"/>
              </a:ext>
            </a:extLst>
          </p:cNvPr>
          <p:cNvSpPr/>
          <p:nvPr/>
        </p:nvSpPr>
        <p:spPr>
          <a:xfrm>
            <a:off x="-1" y="-1072"/>
            <a:ext cx="1196021" cy="261610"/>
          </a:xfrm>
          <a:custGeom>
            <a:avLst/>
            <a:gdLst>
              <a:gd name="connsiteX0" fmla="*/ 0 w 1491916"/>
              <a:gd name="connsiteY0" fmla="*/ 0 h 369332"/>
              <a:gd name="connsiteX1" fmla="*/ 1307250 w 1491916"/>
              <a:gd name="connsiteY1" fmla="*/ 0 h 369332"/>
              <a:gd name="connsiteX2" fmla="*/ 1491916 w 1491916"/>
              <a:gd name="connsiteY2" fmla="*/ 184666 h 369332"/>
              <a:gd name="connsiteX3" fmla="*/ 1307250 w 1491916"/>
              <a:gd name="connsiteY3" fmla="*/ 369332 h 369332"/>
              <a:gd name="connsiteX4" fmla="*/ 0 w 1491916"/>
              <a:gd name="connsiteY4" fmla="*/ 369332 h 369332"/>
              <a:gd name="connsiteX5" fmla="*/ 0 w 1491916"/>
              <a:gd name="connsiteY5" fmla="*/ 0 h 369332"/>
              <a:gd name="connsiteX0" fmla="*/ 0 w 1534778"/>
              <a:gd name="connsiteY0" fmla="*/ 0 h 369332"/>
              <a:gd name="connsiteX1" fmla="*/ 1307250 w 1534778"/>
              <a:gd name="connsiteY1" fmla="*/ 0 h 369332"/>
              <a:gd name="connsiteX2" fmla="*/ 1534778 w 1534778"/>
              <a:gd name="connsiteY2" fmla="*/ 3691 h 369332"/>
              <a:gd name="connsiteX3" fmla="*/ 1307250 w 1534778"/>
              <a:gd name="connsiteY3" fmla="*/ 369332 h 369332"/>
              <a:gd name="connsiteX4" fmla="*/ 0 w 1534778"/>
              <a:gd name="connsiteY4" fmla="*/ 369332 h 369332"/>
              <a:gd name="connsiteX5" fmla="*/ 0 w 1534778"/>
              <a:gd name="connsiteY5" fmla="*/ 0 h 369332"/>
              <a:gd name="connsiteX0" fmla="*/ 0 w 1537160"/>
              <a:gd name="connsiteY0" fmla="*/ 1072 h 370404"/>
              <a:gd name="connsiteX1" fmla="*/ 1307250 w 1537160"/>
              <a:gd name="connsiteY1" fmla="*/ 1072 h 370404"/>
              <a:gd name="connsiteX2" fmla="*/ 1537160 w 1537160"/>
              <a:gd name="connsiteY2" fmla="*/ 0 h 370404"/>
              <a:gd name="connsiteX3" fmla="*/ 1307250 w 1537160"/>
              <a:gd name="connsiteY3" fmla="*/ 370404 h 370404"/>
              <a:gd name="connsiteX4" fmla="*/ 0 w 1537160"/>
              <a:gd name="connsiteY4" fmla="*/ 370404 h 370404"/>
              <a:gd name="connsiteX5" fmla="*/ 0 w 1537160"/>
              <a:gd name="connsiteY5" fmla="*/ 1072 h 370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37160" h="370404">
                <a:moveTo>
                  <a:pt x="0" y="1072"/>
                </a:moveTo>
                <a:lnTo>
                  <a:pt x="1307250" y="1072"/>
                </a:lnTo>
                <a:lnTo>
                  <a:pt x="1537160" y="0"/>
                </a:lnTo>
                <a:lnTo>
                  <a:pt x="1307250" y="370404"/>
                </a:lnTo>
                <a:lnTo>
                  <a:pt x="0" y="370404"/>
                </a:lnTo>
                <a:lnTo>
                  <a:pt x="0" y="1072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5" name="Imagen 14" descr="Texto&#10;&#10;Descripción generada automáticamente">
            <a:extLst>
              <a:ext uri="{FF2B5EF4-FFF2-40B4-BE49-F238E27FC236}">
                <a16:creationId xmlns:a16="http://schemas.microsoft.com/office/drawing/2014/main" id="{83E30B04-1708-A3FF-15F9-5D3FA157F8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2585" y="11506190"/>
            <a:ext cx="2033951" cy="495776"/>
          </a:xfrm>
          <a:prstGeom prst="rect">
            <a:avLst/>
          </a:prstGeom>
        </p:spPr>
      </p:pic>
      <p:grpSp>
        <p:nvGrpSpPr>
          <p:cNvPr id="60" name="Grupo 59">
            <a:extLst>
              <a:ext uri="{FF2B5EF4-FFF2-40B4-BE49-F238E27FC236}">
                <a16:creationId xmlns:a16="http://schemas.microsoft.com/office/drawing/2014/main" id="{8D7A5BF7-EBA6-0141-9CE2-B1908A565E4B}"/>
              </a:ext>
            </a:extLst>
          </p:cNvPr>
          <p:cNvGrpSpPr/>
          <p:nvPr/>
        </p:nvGrpSpPr>
        <p:grpSpPr>
          <a:xfrm>
            <a:off x="622451" y="2006654"/>
            <a:ext cx="5570040" cy="1189991"/>
            <a:chOff x="622451" y="1973251"/>
            <a:chExt cx="5570040" cy="1189991"/>
          </a:xfrm>
        </p:grpSpPr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C1E8EBDB-7423-C77D-1392-9271C66BDBD8}"/>
                </a:ext>
              </a:extLst>
            </p:cNvPr>
            <p:cNvSpPr/>
            <p:nvPr/>
          </p:nvSpPr>
          <p:spPr>
            <a:xfrm>
              <a:off x="622451" y="1973251"/>
              <a:ext cx="256463" cy="270782"/>
            </a:xfrm>
            <a:prstGeom prst="ellipse">
              <a:avLst/>
            </a:prstGeom>
            <a:solidFill>
              <a:srgbClr val="0F9ED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1</a:t>
              </a:r>
              <a:endParaRPr lang="es-ES_tradnl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  <p:sp>
          <p:nvSpPr>
            <p:cNvPr id="20" name="CuadroTexto 19">
              <a:extLst>
                <a:ext uri="{FF2B5EF4-FFF2-40B4-BE49-F238E27FC236}">
                  <a16:creationId xmlns:a16="http://schemas.microsoft.com/office/drawing/2014/main" id="{410C3B3E-FF21-40FD-FC9A-860CF34B0A72}"/>
                </a:ext>
              </a:extLst>
            </p:cNvPr>
            <p:cNvSpPr txBox="1"/>
            <p:nvPr/>
          </p:nvSpPr>
          <p:spPr>
            <a:xfrm>
              <a:off x="852843" y="1973251"/>
              <a:ext cx="34993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Conceptos del pensamiento crítico</a:t>
              </a:r>
            </a:p>
          </p:txBody>
        </p:sp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BF47B4B6-3374-D503-625B-BF3124A18457}"/>
                </a:ext>
              </a:extLst>
            </p:cNvPr>
            <p:cNvSpPr txBox="1"/>
            <p:nvPr/>
          </p:nvSpPr>
          <p:spPr>
            <a:xfrm>
              <a:off x="852843" y="2194387"/>
              <a:ext cx="5339648" cy="96885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171450" lvl="0" indent="-171450" algn="just">
                <a:lnSpc>
                  <a:spcPct val="115000"/>
                </a:lnSpc>
                <a:buClr>
                  <a:srgbClr val="0070C0"/>
                </a:buClr>
                <a:buFont typeface="Arial" panose="020B0604020202020204" pitchFamily="34" charset="0"/>
                <a:buChar char="•"/>
                <a:defRPr sz="1000" kern="100">
                  <a:latin typeface="Poppins" panose="00000500000000000000" pitchFamily="2" charset="0"/>
                  <a:cs typeface="Poppins" panose="00000500000000000000" pitchFamily="2" charset="0"/>
                </a:defRPr>
              </a:lvl1pPr>
            </a:lstStyle>
            <a:p>
              <a:pPr marL="0" indent="0">
                <a:buClr>
                  <a:srgbClr val="0F9ED5"/>
                </a:buClr>
                <a:buNone/>
              </a:pPr>
              <a:r>
                <a:rPr lang="es-MX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El pensamiento crítico se refiere a la capacidad de analizar y evaluar la información de manera objetiva y razonada, con el fin de determinar su valor y fiabilidad. Diversos autores, como Bacon, Saiz y Rivas, y Blanco y Blanco, destacan su importancia para tomar decisiones informadas y mejorar la comunicación y comprensión del mundo.</a:t>
              </a:r>
            </a:p>
          </p:txBody>
        </p:sp>
      </p:grpSp>
      <p:grpSp>
        <p:nvGrpSpPr>
          <p:cNvPr id="61" name="Grupo 60">
            <a:extLst>
              <a:ext uri="{FF2B5EF4-FFF2-40B4-BE49-F238E27FC236}">
                <a16:creationId xmlns:a16="http://schemas.microsoft.com/office/drawing/2014/main" id="{8339133A-2C2F-23F1-233B-3FC54147A78A}"/>
              </a:ext>
            </a:extLst>
          </p:cNvPr>
          <p:cNvGrpSpPr/>
          <p:nvPr/>
        </p:nvGrpSpPr>
        <p:grpSpPr>
          <a:xfrm>
            <a:off x="622451" y="3214335"/>
            <a:ext cx="5288568" cy="836048"/>
            <a:chOff x="622451" y="2986270"/>
            <a:chExt cx="5288568" cy="836048"/>
          </a:xfrm>
        </p:grpSpPr>
        <p:sp>
          <p:nvSpPr>
            <p:cNvPr id="23" name="Elipse 22">
              <a:extLst>
                <a:ext uri="{FF2B5EF4-FFF2-40B4-BE49-F238E27FC236}">
                  <a16:creationId xmlns:a16="http://schemas.microsoft.com/office/drawing/2014/main" id="{B0B1D46F-9A71-647E-6D0A-7016D0B2EF1A}"/>
                </a:ext>
              </a:extLst>
            </p:cNvPr>
            <p:cNvSpPr/>
            <p:nvPr/>
          </p:nvSpPr>
          <p:spPr>
            <a:xfrm>
              <a:off x="622451" y="2986270"/>
              <a:ext cx="256463" cy="270782"/>
            </a:xfrm>
            <a:prstGeom prst="ellipse">
              <a:avLst/>
            </a:prstGeom>
            <a:solidFill>
              <a:srgbClr val="0F9ED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2</a:t>
              </a:r>
            </a:p>
          </p:txBody>
        </p: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A5DE67D4-C176-AFE2-E491-1B952E100099}"/>
                </a:ext>
              </a:extLst>
            </p:cNvPr>
            <p:cNvSpPr txBox="1"/>
            <p:nvPr/>
          </p:nvSpPr>
          <p:spPr>
            <a:xfrm>
              <a:off x="852843" y="2986270"/>
              <a:ext cx="34993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Origen del pensamiento crítico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AAE395EA-F606-88F3-06CA-8DFDFB4FDF44}"/>
                </a:ext>
              </a:extLst>
            </p:cNvPr>
            <p:cNvSpPr txBox="1"/>
            <p:nvPr/>
          </p:nvSpPr>
          <p:spPr>
            <a:xfrm>
              <a:off x="852843" y="3207406"/>
              <a:ext cx="5058176" cy="61491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lvl="0" indent="-171450">
                <a:lnSpc>
                  <a:spcPct val="115000"/>
                </a:lnSpc>
                <a:buClr>
                  <a:srgbClr val="0F9ED5"/>
                </a:buClr>
                <a:buFont typeface="Arial" panose="020B0604020202020204" pitchFamily="34" charset="0"/>
                <a:buChar char="•"/>
              </a:pPr>
              <a:r>
                <a:rPr lang="es-VE" sz="1000" b="1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Desde la antigua Grecia hasta Roma</a:t>
              </a:r>
            </a:p>
            <a:p>
              <a:pPr marL="171450" lvl="0" indent="-171450">
                <a:lnSpc>
                  <a:spcPct val="115000"/>
                </a:lnSpc>
                <a:buClr>
                  <a:srgbClr val="0F9ED5"/>
                </a:buClr>
                <a:buFont typeface="Arial" panose="020B0604020202020204" pitchFamily="34" charset="0"/>
                <a:buChar char="•"/>
              </a:pPr>
              <a:r>
                <a:rPr lang="es-VE" sz="1000" b="1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Edad media y el renacimiento</a:t>
              </a:r>
            </a:p>
            <a:p>
              <a:pPr marL="171450" lvl="0" indent="-171450">
                <a:lnSpc>
                  <a:spcPct val="115000"/>
                </a:lnSpc>
                <a:buClr>
                  <a:srgbClr val="0F9ED5"/>
                </a:buClr>
                <a:buFont typeface="Arial" panose="020B0604020202020204" pitchFamily="34" charset="0"/>
                <a:buChar char="•"/>
              </a:pPr>
              <a:r>
                <a:rPr lang="es-VE" sz="1000" b="1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Revolución industrial a la era moderna</a:t>
              </a:r>
            </a:p>
          </p:txBody>
        </p:sp>
      </p:grpSp>
      <p:grpSp>
        <p:nvGrpSpPr>
          <p:cNvPr id="64" name="Grupo 63">
            <a:extLst>
              <a:ext uri="{FF2B5EF4-FFF2-40B4-BE49-F238E27FC236}">
                <a16:creationId xmlns:a16="http://schemas.microsoft.com/office/drawing/2014/main" id="{A044CEAE-98B2-1316-AABE-20E0EF82EBDF}"/>
              </a:ext>
            </a:extLst>
          </p:cNvPr>
          <p:cNvGrpSpPr/>
          <p:nvPr/>
        </p:nvGrpSpPr>
        <p:grpSpPr>
          <a:xfrm>
            <a:off x="622451" y="6815112"/>
            <a:ext cx="5288566" cy="1013019"/>
            <a:chOff x="622451" y="6183472"/>
            <a:chExt cx="5288566" cy="1013019"/>
          </a:xfrm>
        </p:grpSpPr>
        <p:sp>
          <p:nvSpPr>
            <p:cNvPr id="33" name="Elipse 32">
              <a:extLst>
                <a:ext uri="{FF2B5EF4-FFF2-40B4-BE49-F238E27FC236}">
                  <a16:creationId xmlns:a16="http://schemas.microsoft.com/office/drawing/2014/main" id="{0FC81EA8-B3AA-8550-0167-D81FD2D5CF39}"/>
                </a:ext>
              </a:extLst>
            </p:cNvPr>
            <p:cNvSpPr/>
            <p:nvPr/>
          </p:nvSpPr>
          <p:spPr>
            <a:xfrm>
              <a:off x="622451" y="6183472"/>
              <a:ext cx="256463" cy="270782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5</a:t>
              </a:r>
            </a:p>
          </p:txBody>
        </p:sp>
        <p:sp>
          <p:nvSpPr>
            <p:cNvPr id="34" name="CuadroTexto 33">
              <a:extLst>
                <a:ext uri="{FF2B5EF4-FFF2-40B4-BE49-F238E27FC236}">
                  <a16:creationId xmlns:a16="http://schemas.microsoft.com/office/drawing/2014/main" id="{64BFAEC7-F537-0E94-998C-4725AD03035F}"/>
                </a:ext>
              </a:extLst>
            </p:cNvPr>
            <p:cNvSpPr txBox="1"/>
            <p:nvPr/>
          </p:nvSpPr>
          <p:spPr>
            <a:xfrm>
              <a:off x="852843" y="6183472"/>
              <a:ext cx="419119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Dimensión sustantiva del pensamiento  crítico</a:t>
              </a:r>
            </a:p>
          </p:txBody>
        </p:sp>
        <p:sp>
          <p:nvSpPr>
            <p:cNvPr id="35" name="CuadroTexto 34">
              <a:extLst>
                <a:ext uri="{FF2B5EF4-FFF2-40B4-BE49-F238E27FC236}">
                  <a16:creationId xmlns:a16="http://schemas.microsoft.com/office/drawing/2014/main" id="{C4CE4FA1-5947-B602-0F53-C9472873F83B}"/>
                </a:ext>
              </a:extLst>
            </p:cNvPr>
            <p:cNvSpPr txBox="1"/>
            <p:nvPr/>
          </p:nvSpPr>
          <p:spPr>
            <a:xfrm>
              <a:off x="852842" y="6404608"/>
              <a:ext cx="5058175" cy="79188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171450" lvl="0" indent="-171450" algn="just">
                <a:lnSpc>
                  <a:spcPct val="115000"/>
                </a:lnSpc>
                <a:buClr>
                  <a:srgbClr val="0070C0"/>
                </a:buClr>
                <a:buFont typeface="Arial" panose="020B0604020202020204" pitchFamily="34" charset="0"/>
                <a:buChar char="•"/>
                <a:defRPr sz="1000" kern="100">
                  <a:latin typeface="Poppins" panose="00000500000000000000" pitchFamily="2" charset="0"/>
                  <a:cs typeface="Poppins" panose="00000500000000000000" pitchFamily="2" charset="0"/>
                </a:defRPr>
              </a:lvl1pPr>
            </a:lstStyle>
            <a:p>
              <a:pPr marL="0" lvl="0" indent="0">
                <a:lnSpc>
                  <a:spcPct val="115000"/>
                </a:lnSpc>
                <a:buNone/>
              </a:pPr>
              <a:r>
                <a:rPr lang="es-VE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Refiere a la información que damos de la realidad, este tipo de pensamiento analiza si este ofrece conocimientos solidos y si puede sustentarse metódicamente, es decir, determina si las afirmaciones son realmente sustentable.</a:t>
              </a:r>
              <a:endParaRPr lang="es-VE" sz="1000" kern="100" dirty="0">
                <a:effectLst/>
                <a:latin typeface="Poppins" panose="00000500000000000000" pitchFamily="2" charset="0"/>
                <a:ea typeface="Aptos" panose="020B0004020202020204" pitchFamily="34" charset="0"/>
                <a:cs typeface="Poppins" panose="00000500000000000000" pitchFamily="2" charset="0"/>
              </a:endParaRPr>
            </a:p>
          </p:txBody>
        </p:sp>
      </p:grpSp>
      <p:grpSp>
        <p:nvGrpSpPr>
          <p:cNvPr id="65" name="Grupo 64">
            <a:extLst>
              <a:ext uri="{FF2B5EF4-FFF2-40B4-BE49-F238E27FC236}">
                <a16:creationId xmlns:a16="http://schemas.microsoft.com/office/drawing/2014/main" id="{460E9178-37B5-0597-7631-7D08738701E5}"/>
              </a:ext>
            </a:extLst>
          </p:cNvPr>
          <p:cNvGrpSpPr/>
          <p:nvPr/>
        </p:nvGrpSpPr>
        <p:grpSpPr>
          <a:xfrm>
            <a:off x="622451" y="7845821"/>
            <a:ext cx="5288568" cy="836048"/>
            <a:chOff x="622451" y="7051250"/>
            <a:chExt cx="5288568" cy="836048"/>
          </a:xfrm>
        </p:grpSpPr>
        <p:sp>
          <p:nvSpPr>
            <p:cNvPr id="36" name="Elipse 35">
              <a:extLst>
                <a:ext uri="{FF2B5EF4-FFF2-40B4-BE49-F238E27FC236}">
                  <a16:creationId xmlns:a16="http://schemas.microsoft.com/office/drawing/2014/main" id="{246B0321-F95F-D0B3-8B87-4473ECCBCB2E}"/>
                </a:ext>
              </a:extLst>
            </p:cNvPr>
            <p:cNvSpPr/>
            <p:nvPr/>
          </p:nvSpPr>
          <p:spPr>
            <a:xfrm>
              <a:off x="622451" y="7051250"/>
              <a:ext cx="256463" cy="270782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>
                  <a:latin typeface="Poppins SemiBold" panose="00000700000000000000" pitchFamily="2" charset="0"/>
                  <a:cs typeface="Poppins SemiBold" panose="00000700000000000000" pitchFamily="2" charset="0"/>
                </a:rPr>
                <a:t>6</a:t>
              </a:r>
              <a:endParaRPr lang="es-ES_tradnl" sz="1200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  <p:sp>
          <p:nvSpPr>
            <p:cNvPr id="37" name="CuadroTexto 36">
              <a:extLst>
                <a:ext uri="{FF2B5EF4-FFF2-40B4-BE49-F238E27FC236}">
                  <a16:creationId xmlns:a16="http://schemas.microsoft.com/office/drawing/2014/main" id="{9D19C140-F094-45A5-E23D-634A3062FEF4}"/>
                </a:ext>
              </a:extLst>
            </p:cNvPr>
            <p:cNvSpPr txBox="1"/>
            <p:nvPr/>
          </p:nvSpPr>
          <p:spPr>
            <a:xfrm>
              <a:off x="852842" y="7051250"/>
              <a:ext cx="387339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Dimensión dialógica del pensamiento  crítico</a:t>
              </a:r>
            </a:p>
          </p:txBody>
        </p:sp>
        <p:sp>
          <p:nvSpPr>
            <p:cNvPr id="38" name="CuadroTexto 37">
              <a:extLst>
                <a:ext uri="{FF2B5EF4-FFF2-40B4-BE49-F238E27FC236}">
                  <a16:creationId xmlns:a16="http://schemas.microsoft.com/office/drawing/2014/main" id="{C9ED8970-F562-0453-E741-2F6FCC0D40F8}"/>
                </a:ext>
              </a:extLst>
            </p:cNvPr>
            <p:cNvSpPr txBox="1"/>
            <p:nvPr/>
          </p:nvSpPr>
          <p:spPr>
            <a:xfrm>
              <a:off x="852843" y="7272386"/>
              <a:ext cx="5058176" cy="61491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</a:pPr>
              <a:r>
                <a:rPr lang="es-ES" sz="1000" kern="100" dirty="0">
                  <a:latin typeface="Poppins" panose="00000500000000000000" pitchFamily="2" charset="0"/>
                  <a:cs typeface="Poppins" panose="00000500000000000000" pitchFamily="2" charset="0"/>
                  <a:sym typeface="Poppins"/>
                </a:rPr>
                <a:t>Se trata de examinar el propio pensamiento, teniendo otros puntos de vistas, ello implica evaluar razones de otras personas para decidir sobre cualquier acción y esto mediante el diálogo.</a:t>
              </a:r>
              <a:endParaRPr lang="es-VE" sz="1000" kern="100" dirty="0">
                <a:latin typeface="Poppins" panose="00000500000000000000" pitchFamily="2" charset="0"/>
                <a:cs typeface="Poppins" panose="00000500000000000000" pitchFamily="2" charset="0"/>
                <a:sym typeface="Poppins"/>
              </a:endParaRPr>
            </a:p>
          </p:txBody>
        </p:sp>
      </p:grpSp>
      <p:grpSp>
        <p:nvGrpSpPr>
          <p:cNvPr id="66" name="Grupo 65">
            <a:extLst>
              <a:ext uri="{FF2B5EF4-FFF2-40B4-BE49-F238E27FC236}">
                <a16:creationId xmlns:a16="http://schemas.microsoft.com/office/drawing/2014/main" id="{3B4C1AFF-DBF3-CABC-DF92-95509FB68632}"/>
              </a:ext>
            </a:extLst>
          </p:cNvPr>
          <p:cNvGrpSpPr/>
          <p:nvPr/>
        </p:nvGrpSpPr>
        <p:grpSpPr>
          <a:xfrm>
            <a:off x="622451" y="8699559"/>
            <a:ext cx="5288569" cy="836048"/>
            <a:chOff x="622451" y="8250515"/>
            <a:chExt cx="5288569" cy="836048"/>
          </a:xfrm>
        </p:grpSpPr>
        <p:sp>
          <p:nvSpPr>
            <p:cNvPr id="39" name="Elipse 38">
              <a:extLst>
                <a:ext uri="{FF2B5EF4-FFF2-40B4-BE49-F238E27FC236}">
                  <a16:creationId xmlns:a16="http://schemas.microsoft.com/office/drawing/2014/main" id="{758358A8-3531-2B09-715C-18E541B5406F}"/>
                </a:ext>
              </a:extLst>
            </p:cNvPr>
            <p:cNvSpPr/>
            <p:nvPr/>
          </p:nvSpPr>
          <p:spPr>
            <a:xfrm>
              <a:off x="622451" y="8250515"/>
              <a:ext cx="256463" cy="270782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7</a:t>
              </a:r>
              <a:endParaRPr lang="es-ES_tradnl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  <p:sp>
          <p:nvSpPr>
            <p:cNvPr id="40" name="CuadroTexto 39">
              <a:extLst>
                <a:ext uri="{FF2B5EF4-FFF2-40B4-BE49-F238E27FC236}">
                  <a16:creationId xmlns:a16="http://schemas.microsoft.com/office/drawing/2014/main" id="{59A825C1-81BB-8AA7-6341-A96BEFBCA52A}"/>
                </a:ext>
              </a:extLst>
            </p:cNvPr>
            <p:cNvSpPr txBox="1"/>
            <p:nvPr/>
          </p:nvSpPr>
          <p:spPr>
            <a:xfrm>
              <a:off x="852842" y="8250515"/>
              <a:ext cx="404438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Dimensión contextual del pensamiento  crítico</a:t>
              </a:r>
            </a:p>
          </p:txBody>
        </p:sp>
        <p:sp>
          <p:nvSpPr>
            <p:cNvPr id="41" name="CuadroTexto 40">
              <a:extLst>
                <a:ext uri="{FF2B5EF4-FFF2-40B4-BE49-F238E27FC236}">
                  <a16:creationId xmlns:a16="http://schemas.microsoft.com/office/drawing/2014/main" id="{9248DDD4-7E38-4D1A-F9DC-BEA803BE8E55}"/>
                </a:ext>
              </a:extLst>
            </p:cNvPr>
            <p:cNvSpPr txBox="1"/>
            <p:nvPr/>
          </p:nvSpPr>
          <p:spPr>
            <a:xfrm>
              <a:off x="852843" y="8471651"/>
              <a:ext cx="5058177" cy="614912"/>
            </a:xfrm>
            <a:prstGeom prst="rect">
              <a:avLst/>
            </a:prstGeom>
            <a:noFill/>
          </p:spPr>
          <p:txBody>
            <a:bodyPr wrap="square" numCol="1">
              <a:spAutoFit/>
            </a:bodyPr>
            <a:lstStyle/>
            <a:p>
              <a:pPr lvl="0">
                <a:lnSpc>
                  <a:spcPct val="115000"/>
                </a:lnSpc>
              </a:pPr>
              <a:r>
                <a:rPr lang="es-VE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La dimensión contextual examina la ideología con relación al entorno social, permitiendo conocer otras culturas, creencias o situaciones donde puede llevarse a cabo este tipo de pensamiento crítico.</a:t>
              </a:r>
            </a:p>
          </p:txBody>
        </p:sp>
      </p:grpSp>
      <p:grpSp>
        <p:nvGrpSpPr>
          <p:cNvPr id="67" name="Grupo 66">
            <a:extLst>
              <a:ext uri="{FF2B5EF4-FFF2-40B4-BE49-F238E27FC236}">
                <a16:creationId xmlns:a16="http://schemas.microsoft.com/office/drawing/2014/main" id="{345FB324-42FC-8E5B-BFE2-7B30AE0A863C}"/>
              </a:ext>
            </a:extLst>
          </p:cNvPr>
          <p:cNvGrpSpPr/>
          <p:nvPr/>
        </p:nvGrpSpPr>
        <p:grpSpPr>
          <a:xfrm>
            <a:off x="622451" y="9553297"/>
            <a:ext cx="5288569" cy="1013019"/>
            <a:chOff x="622451" y="9499214"/>
            <a:chExt cx="5288569" cy="1013019"/>
          </a:xfrm>
        </p:grpSpPr>
        <p:sp>
          <p:nvSpPr>
            <p:cNvPr id="42" name="Elipse 41">
              <a:extLst>
                <a:ext uri="{FF2B5EF4-FFF2-40B4-BE49-F238E27FC236}">
                  <a16:creationId xmlns:a16="http://schemas.microsoft.com/office/drawing/2014/main" id="{B010A466-0F72-971C-89AF-C64BE7D1B86D}"/>
                </a:ext>
              </a:extLst>
            </p:cNvPr>
            <p:cNvSpPr/>
            <p:nvPr/>
          </p:nvSpPr>
          <p:spPr>
            <a:xfrm>
              <a:off x="622451" y="9499214"/>
              <a:ext cx="256463" cy="270782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8</a:t>
              </a:r>
              <a:endParaRPr lang="es-ES_tradnl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  <p:sp>
          <p:nvSpPr>
            <p:cNvPr id="43" name="CuadroTexto 42">
              <a:extLst>
                <a:ext uri="{FF2B5EF4-FFF2-40B4-BE49-F238E27FC236}">
                  <a16:creationId xmlns:a16="http://schemas.microsoft.com/office/drawing/2014/main" id="{DBE8F302-3894-BB2F-1F9D-68237E182B14}"/>
                </a:ext>
              </a:extLst>
            </p:cNvPr>
            <p:cNvSpPr txBox="1"/>
            <p:nvPr/>
          </p:nvSpPr>
          <p:spPr>
            <a:xfrm>
              <a:off x="852843" y="9499214"/>
              <a:ext cx="44412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Dimensión programática del pensamiento crítico</a:t>
              </a:r>
            </a:p>
          </p:txBody>
        </p:sp>
        <p:sp>
          <p:nvSpPr>
            <p:cNvPr id="44" name="CuadroTexto 43">
              <a:extLst>
                <a:ext uri="{FF2B5EF4-FFF2-40B4-BE49-F238E27FC236}">
                  <a16:creationId xmlns:a16="http://schemas.microsoft.com/office/drawing/2014/main" id="{6DDB3172-EB49-8A31-E4ED-3769A1BE7742}"/>
                </a:ext>
              </a:extLst>
            </p:cNvPr>
            <p:cNvSpPr txBox="1"/>
            <p:nvPr/>
          </p:nvSpPr>
          <p:spPr>
            <a:xfrm>
              <a:off x="852843" y="9720350"/>
              <a:ext cx="5058177" cy="791883"/>
            </a:xfrm>
            <a:prstGeom prst="rect">
              <a:avLst/>
            </a:prstGeom>
            <a:noFill/>
          </p:spPr>
          <p:txBody>
            <a:bodyPr wrap="square" numCol="1" spcCol="144000">
              <a:spAutoFit/>
            </a:bodyPr>
            <a:lstStyle/>
            <a:p>
              <a:pPr algn="just">
                <a:lnSpc>
                  <a:spcPct val="115000"/>
                </a:lnSpc>
              </a:pPr>
              <a:r>
                <a:rPr lang="es-VE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Este combina la evaluación racional con la aplicación práctica, siendo este un foco entre la relación del pensamiento y las consecuencias que podría traer el mismo, es deci</a:t>
              </a:r>
              <a:r>
                <a:rPr lang="es-VE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r que va guiado por las decisiones que han de ser tomadas.</a:t>
              </a:r>
              <a:endParaRPr lang="es-VE" sz="1000" kern="100" dirty="0">
                <a:effectLst/>
                <a:latin typeface="Poppins" panose="00000500000000000000" pitchFamily="2" charset="0"/>
                <a:ea typeface="Aptos" panose="020B0004020202020204" pitchFamily="34" charset="0"/>
                <a:cs typeface="Poppins" panose="00000500000000000000" pitchFamily="2" charset="0"/>
              </a:endParaRPr>
            </a:p>
          </p:txBody>
        </p:sp>
      </p:grpSp>
      <p:grpSp>
        <p:nvGrpSpPr>
          <p:cNvPr id="68" name="Grupo 67">
            <a:extLst>
              <a:ext uri="{FF2B5EF4-FFF2-40B4-BE49-F238E27FC236}">
                <a16:creationId xmlns:a16="http://schemas.microsoft.com/office/drawing/2014/main" id="{DF00C311-7277-FA5C-FF81-E313A7EFD41C}"/>
              </a:ext>
            </a:extLst>
          </p:cNvPr>
          <p:cNvGrpSpPr/>
          <p:nvPr/>
        </p:nvGrpSpPr>
        <p:grpSpPr>
          <a:xfrm>
            <a:off x="622451" y="10584009"/>
            <a:ext cx="5382706" cy="844384"/>
            <a:chOff x="622451" y="10484661"/>
            <a:chExt cx="5382706" cy="844384"/>
          </a:xfrm>
        </p:grpSpPr>
        <p:sp>
          <p:nvSpPr>
            <p:cNvPr id="47" name="Elipse 46">
              <a:extLst>
                <a:ext uri="{FF2B5EF4-FFF2-40B4-BE49-F238E27FC236}">
                  <a16:creationId xmlns:a16="http://schemas.microsoft.com/office/drawing/2014/main" id="{B5348D81-DE1E-8F1B-9CD0-2D454BB170BA}"/>
                </a:ext>
              </a:extLst>
            </p:cNvPr>
            <p:cNvSpPr/>
            <p:nvPr/>
          </p:nvSpPr>
          <p:spPr>
            <a:xfrm>
              <a:off x="622451" y="10484661"/>
              <a:ext cx="256463" cy="270782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9</a:t>
              </a:r>
              <a:endParaRPr lang="es-ES_tradnl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  <p:sp>
          <p:nvSpPr>
            <p:cNvPr id="48" name="CuadroTexto 47">
              <a:extLst>
                <a:ext uri="{FF2B5EF4-FFF2-40B4-BE49-F238E27FC236}">
                  <a16:creationId xmlns:a16="http://schemas.microsoft.com/office/drawing/2014/main" id="{4043D5AF-2593-4F37-1286-AF688FF03445}"/>
                </a:ext>
              </a:extLst>
            </p:cNvPr>
            <p:cNvSpPr txBox="1"/>
            <p:nvPr/>
          </p:nvSpPr>
          <p:spPr>
            <a:xfrm>
              <a:off x="852843" y="10484661"/>
              <a:ext cx="401898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Habilidades cognitivas del pensamiento crítico</a:t>
              </a:r>
            </a:p>
          </p:txBody>
        </p:sp>
        <p:sp>
          <p:nvSpPr>
            <p:cNvPr id="49" name="CuadroTexto 48">
              <a:extLst>
                <a:ext uri="{FF2B5EF4-FFF2-40B4-BE49-F238E27FC236}">
                  <a16:creationId xmlns:a16="http://schemas.microsoft.com/office/drawing/2014/main" id="{601F94D5-1F8A-EECC-5D0A-2FD2D78558EA}"/>
                </a:ext>
              </a:extLst>
            </p:cNvPr>
            <p:cNvSpPr txBox="1"/>
            <p:nvPr/>
          </p:nvSpPr>
          <p:spPr>
            <a:xfrm>
              <a:off x="852843" y="10705797"/>
              <a:ext cx="5152314" cy="623248"/>
            </a:xfrm>
            <a:prstGeom prst="rect">
              <a:avLst/>
            </a:prstGeom>
            <a:noFill/>
          </p:spPr>
          <p:txBody>
            <a:bodyPr wrap="square" numCol="2">
              <a:spAutoFit/>
            </a:bodyPr>
            <a:lstStyle/>
            <a:p>
              <a:pPr marL="228600" lvl="0" indent="-228600">
                <a:lnSpc>
                  <a:spcPct val="115000"/>
                </a:lnSpc>
                <a:buClr>
                  <a:schemeClr val="accent4">
                    <a:lumMod val="40000"/>
                    <a:lumOff val="60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Análisis</a:t>
              </a:r>
            </a:p>
            <a:p>
              <a:pPr marL="228600" lvl="0" indent="-228600">
                <a:lnSpc>
                  <a:spcPct val="115000"/>
                </a:lnSpc>
                <a:buClr>
                  <a:schemeClr val="accent4">
                    <a:lumMod val="40000"/>
                    <a:lumOff val="60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Evaluación</a:t>
              </a:r>
            </a:p>
            <a:p>
              <a:pPr marL="228600" lvl="0" indent="-228600">
                <a:lnSpc>
                  <a:spcPct val="115000"/>
                </a:lnSpc>
                <a:buClr>
                  <a:schemeClr val="accent4">
                    <a:lumMod val="40000"/>
                    <a:lumOff val="60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Inferencia</a:t>
              </a:r>
            </a:p>
            <a:p>
              <a:pPr marL="228600" lvl="0" indent="-228600">
                <a:lnSpc>
                  <a:spcPct val="115000"/>
                </a:lnSpc>
                <a:buClr>
                  <a:schemeClr val="accent4">
                    <a:lumMod val="40000"/>
                    <a:lumOff val="60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Interpretación</a:t>
              </a:r>
            </a:p>
            <a:p>
              <a:pPr marL="228600" lvl="0" indent="-228600">
                <a:lnSpc>
                  <a:spcPct val="115000"/>
                </a:lnSpc>
                <a:buClr>
                  <a:schemeClr val="accent4">
                    <a:lumMod val="40000"/>
                    <a:lumOff val="60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Explicación</a:t>
              </a:r>
              <a:endParaRPr lang="es-VE" sz="1000" kern="100" dirty="0">
                <a:latin typeface="Poppins" panose="00000500000000000000" pitchFamily="2" charset="0"/>
                <a:ea typeface="Aptos" panose="020B0004020202020204" pitchFamily="34" charset="0"/>
                <a:cs typeface="Poppins" panose="00000500000000000000" pitchFamily="2" charset="0"/>
              </a:endParaRPr>
            </a:p>
            <a:p>
              <a:pPr marL="228600" lvl="0" indent="-228600">
                <a:lnSpc>
                  <a:spcPct val="115000"/>
                </a:lnSpc>
                <a:buClr>
                  <a:schemeClr val="accent4">
                    <a:lumMod val="40000"/>
                    <a:lumOff val="60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Autorrealización</a:t>
              </a:r>
              <a:endParaRPr lang="es-VE" sz="1000" kern="100" dirty="0">
                <a:effectLst/>
                <a:latin typeface="Poppins" panose="00000500000000000000" pitchFamily="2" charset="0"/>
                <a:ea typeface="Aptos" panose="020B0004020202020204" pitchFamily="34" charset="0"/>
                <a:cs typeface="Poppins" panose="00000500000000000000" pitchFamily="2" charset="0"/>
              </a:endParaRPr>
            </a:p>
          </p:txBody>
        </p:sp>
      </p:grpSp>
      <p:cxnSp>
        <p:nvCxnSpPr>
          <p:cNvPr id="54" name="Conector recto 53">
            <a:extLst>
              <a:ext uri="{FF2B5EF4-FFF2-40B4-BE49-F238E27FC236}">
                <a16:creationId xmlns:a16="http://schemas.microsoft.com/office/drawing/2014/main" id="{DFD2EC8B-C40E-D55F-2E92-5723F8CFD548}"/>
              </a:ext>
            </a:extLst>
          </p:cNvPr>
          <p:cNvCxnSpPr>
            <a:cxnSpLocks/>
          </p:cNvCxnSpPr>
          <p:nvPr/>
        </p:nvCxnSpPr>
        <p:spPr>
          <a:xfrm flipV="1">
            <a:off x="414549" y="3352721"/>
            <a:ext cx="204804" cy="1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id="{8134F518-F242-6E5A-B458-593A6190CF8D}"/>
              </a:ext>
            </a:extLst>
          </p:cNvPr>
          <p:cNvCxnSpPr>
            <a:cxnSpLocks/>
          </p:cNvCxnSpPr>
          <p:nvPr/>
        </p:nvCxnSpPr>
        <p:spPr>
          <a:xfrm flipV="1">
            <a:off x="417645" y="5736922"/>
            <a:ext cx="204804" cy="1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3" name="Grupo 62">
            <a:extLst>
              <a:ext uri="{FF2B5EF4-FFF2-40B4-BE49-F238E27FC236}">
                <a16:creationId xmlns:a16="http://schemas.microsoft.com/office/drawing/2014/main" id="{C42521BD-4B3B-3CFB-EFDC-CE33419C76E8}"/>
              </a:ext>
            </a:extLst>
          </p:cNvPr>
          <p:cNvGrpSpPr/>
          <p:nvPr/>
        </p:nvGrpSpPr>
        <p:grpSpPr>
          <a:xfrm>
            <a:off x="622451" y="5607431"/>
            <a:ext cx="5288566" cy="1189991"/>
            <a:chOff x="622451" y="5142950"/>
            <a:chExt cx="5288566" cy="1189991"/>
          </a:xfrm>
        </p:grpSpPr>
        <p:sp>
          <p:nvSpPr>
            <p:cNvPr id="30" name="CuadroTexto 29">
              <a:extLst>
                <a:ext uri="{FF2B5EF4-FFF2-40B4-BE49-F238E27FC236}">
                  <a16:creationId xmlns:a16="http://schemas.microsoft.com/office/drawing/2014/main" id="{FD5B702B-59DF-B0BC-A19E-B0C1A15AD0FD}"/>
                </a:ext>
              </a:extLst>
            </p:cNvPr>
            <p:cNvSpPr txBox="1"/>
            <p:nvPr/>
          </p:nvSpPr>
          <p:spPr>
            <a:xfrm>
              <a:off x="852843" y="5142950"/>
              <a:ext cx="34993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Dimensión lógica del pensamiento crítico</a:t>
              </a:r>
            </a:p>
          </p:txBody>
        </p:sp>
        <p:sp>
          <p:nvSpPr>
            <p:cNvPr id="31" name="CuadroTexto 30">
              <a:extLst>
                <a:ext uri="{FF2B5EF4-FFF2-40B4-BE49-F238E27FC236}">
                  <a16:creationId xmlns:a16="http://schemas.microsoft.com/office/drawing/2014/main" id="{F4E3B27C-261B-DD7C-CC9F-C1C185947BF1}"/>
                </a:ext>
              </a:extLst>
            </p:cNvPr>
            <p:cNvSpPr txBox="1"/>
            <p:nvPr/>
          </p:nvSpPr>
          <p:spPr>
            <a:xfrm>
              <a:off x="852843" y="5364086"/>
              <a:ext cx="5058174" cy="96885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</a:pPr>
              <a:r>
                <a:rPr lang="es-MX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Se refiere a la capacidad de analizar conceptos y razonamientos de manera coherente, siguiendo las reglas de la lógica. Esta dimensión se enfoca en el razonamiento estructurado y las proposiciones que conforman el pensamiento, permitiendo que sea evaluado sistemáticamente para asegurar su claridad y coherencia.</a:t>
              </a:r>
            </a:p>
          </p:txBody>
        </p:sp>
        <p:sp>
          <p:nvSpPr>
            <p:cNvPr id="29" name="Elipse 28">
              <a:extLst>
                <a:ext uri="{FF2B5EF4-FFF2-40B4-BE49-F238E27FC236}">
                  <a16:creationId xmlns:a16="http://schemas.microsoft.com/office/drawing/2014/main" id="{3E85AEEB-BB89-3DD5-2A0B-FAAC00FD10F0}"/>
                </a:ext>
              </a:extLst>
            </p:cNvPr>
            <p:cNvSpPr/>
            <p:nvPr/>
          </p:nvSpPr>
          <p:spPr>
            <a:xfrm>
              <a:off x="622451" y="5142950"/>
              <a:ext cx="256463" cy="270782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4</a:t>
              </a:r>
              <a:endParaRPr lang="es-ES_tradnl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</p:grp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027DE652-5A26-E21F-C132-8F0CB67F3044}"/>
              </a:ext>
            </a:extLst>
          </p:cNvPr>
          <p:cNvCxnSpPr>
            <a:cxnSpLocks/>
          </p:cNvCxnSpPr>
          <p:nvPr/>
        </p:nvCxnSpPr>
        <p:spPr>
          <a:xfrm flipV="1">
            <a:off x="423997" y="6959982"/>
            <a:ext cx="204804" cy="1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id="{F30F632D-75FC-0191-BC00-E00BE61EB876}"/>
              </a:ext>
            </a:extLst>
          </p:cNvPr>
          <p:cNvCxnSpPr>
            <a:cxnSpLocks/>
          </p:cNvCxnSpPr>
          <p:nvPr/>
        </p:nvCxnSpPr>
        <p:spPr>
          <a:xfrm flipV="1">
            <a:off x="415483" y="7993914"/>
            <a:ext cx="204804" cy="1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57">
            <a:extLst>
              <a:ext uri="{FF2B5EF4-FFF2-40B4-BE49-F238E27FC236}">
                <a16:creationId xmlns:a16="http://schemas.microsoft.com/office/drawing/2014/main" id="{1B225536-CA07-19A4-3E4A-858FE7620F35}"/>
              </a:ext>
            </a:extLst>
          </p:cNvPr>
          <p:cNvCxnSpPr>
            <a:cxnSpLocks/>
          </p:cNvCxnSpPr>
          <p:nvPr/>
        </p:nvCxnSpPr>
        <p:spPr>
          <a:xfrm flipV="1">
            <a:off x="417645" y="8834837"/>
            <a:ext cx="204804" cy="1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58">
            <a:extLst>
              <a:ext uri="{FF2B5EF4-FFF2-40B4-BE49-F238E27FC236}">
                <a16:creationId xmlns:a16="http://schemas.microsoft.com/office/drawing/2014/main" id="{9FE86F72-FA0E-D648-FF75-9F54766E43E5}"/>
              </a:ext>
            </a:extLst>
          </p:cNvPr>
          <p:cNvCxnSpPr>
            <a:cxnSpLocks/>
          </p:cNvCxnSpPr>
          <p:nvPr/>
        </p:nvCxnSpPr>
        <p:spPr>
          <a:xfrm flipV="1">
            <a:off x="423997" y="9688575"/>
            <a:ext cx="204804" cy="1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C4F08116-2C21-3170-BAC1-465D3D4D72CB}"/>
              </a:ext>
            </a:extLst>
          </p:cNvPr>
          <p:cNvSpPr txBox="1"/>
          <p:nvPr/>
        </p:nvSpPr>
        <p:spPr>
          <a:xfrm>
            <a:off x="5381904" y="1489894"/>
            <a:ext cx="13837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Poppins" panose="00000500000000000000" pitchFamily="2" charset="0"/>
                <a:cs typeface="Poppins" panose="00000500000000000000" pitchFamily="2" charset="0"/>
              </a:rPr>
              <a:t>GUIA DEL DOCENTE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354F841E-0FBB-6229-DD59-DADA2324EB00}"/>
              </a:ext>
            </a:extLst>
          </p:cNvPr>
          <p:cNvCxnSpPr>
            <a:cxnSpLocks/>
          </p:cNvCxnSpPr>
          <p:nvPr/>
        </p:nvCxnSpPr>
        <p:spPr>
          <a:xfrm>
            <a:off x="0" y="1748274"/>
            <a:ext cx="6858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041BC16-41D4-B635-7598-C1AE0B8F23F9}"/>
              </a:ext>
            </a:extLst>
          </p:cNvPr>
          <p:cNvSpPr txBox="1"/>
          <p:nvPr/>
        </p:nvSpPr>
        <p:spPr>
          <a:xfrm>
            <a:off x="5649560" y="86696"/>
            <a:ext cx="1146412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" sz="1000" b="1" dirty="0">
                <a:solidFill>
                  <a:schemeClr val="accent1">
                    <a:lumMod val="75000"/>
                  </a:schemeClr>
                </a:solidFill>
                <a:latin typeface="Poppins ExtraBold" panose="00000900000000000000" pitchFamily="2" charset="0"/>
                <a:ea typeface="Poppins Medium"/>
                <a:cs typeface="Poppins ExtraBold" panose="00000900000000000000" pitchFamily="2" charset="0"/>
                <a:sym typeface="Poppins Medium"/>
              </a:rPr>
              <a:t>NIVEL BÁSICO</a:t>
            </a:r>
            <a:endParaRPr lang="es-PE" sz="1000" b="1" dirty="0">
              <a:solidFill>
                <a:schemeClr val="accent1">
                  <a:lumMod val="7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</a:endParaRPr>
          </a:p>
        </p:txBody>
      </p: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A04D877C-BFCD-A77A-D5A8-FEEF9B491DBD}"/>
              </a:ext>
            </a:extLst>
          </p:cNvPr>
          <p:cNvCxnSpPr>
            <a:cxnSpLocks/>
          </p:cNvCxnSpPr>
          <p:nvPr/>
        </p:nvCxnSpPr>
        <p:spPr>
          <a:xfrm flipV="1">
            <a:off x="414996" y="4189831"/>
            <a:ext cx="204804" cy="1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" name="Grupo 15">
            <a:extLst>
              <a:ext uri="{FF2B5EF4-FFF2-40B4-BE49-F238E27FC236}">
                <a16:creationId xmlns:a16="http://schemas.microsoft.com/office/drawing/2014/main" id="{D1778D76-EC1F-08FE-D9B6-879D165DCE67}"/>
              </a:ext>
            </a:extLst>
          </p:cNvPr>
          <p:cNvGrpSpPr/>
          <p:nvPr/>
        </p:nvGrpSpPr>
        <p:grpSpPr>
          <a:xfrm>
            <a:off x="641595" y="4068073"/>
            <a:ext cx="5581252" cy="1521668"/>
            <a:chOff x="641595" y="3915402"/>
            <a:chExt cx="5581252" cy="1521668"/>
          </a:xfrm>
        </p:grpSpPr>
        <p:grpSp>
          <p:nvGrpSpPr>
            <p:cNvPr id="62" name="Grupo 61">
              <a:extLst>
                <a:ext uri="{FF2B5EF4-FFF2-40B4-BE49-F238E27FC236}">
                  <a16:creationId xmlns:a16="http://schemas.microsoft.com/office/drawing/2014/main" id="{3BF79355-188A-D6BD-3893-05A650E0A12E}"/>
                </a:ext>
              </a:extLst>
            </p:cNvPr>
            <p:cNvGrpSpPr/>
            <p:nvPr/>
          </p:nvGrpSpPr>
          <p:grpSpPr>
            <a:xfrm>
              <a:off x="852842" y="3915402"/>
              <a:ext cx="5370005" cy="1521668"/>
              <a:chOff x="852842" y="3819847"/>
              <a:chExt cx="5370005" cy="1692040"/>
            </a:xfrm>
          </p:grpSpPr>
          <p:sp>
            <p:nvSpPr>
              <p:cNvPr id="27" name="CuadroTexto 26">
                <a:extLst>
                  <a:ext uri="{FF2B5EF4-FFF2-40B4-BE49-F238E27FC236}">
                    <a16:creationId xmlns:a16="http://schemas.microsoft.com/office/drawing/2014/main" id="{749B8255-B584-B1A6-724B-6401CC1CD626}"/>
                  </a:ext>
                </a:extLst>
              </p:cNvPr>
              <p:cNvSpPr txBox="1"/>
              <p:nvPr/>
            </p:nvSpPr>
            <p:spPr>
              <a:xfrm>
                <a:off x="852843" y="3819847"/>
                <a:ext cx="349930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_tradnl" sz="1200" dirty="0">
                    <a:latin typeface="Poppins SemiBold" panose="00000700000000000000" pitchFamily="2" charset="0"/>
                    <a:cs typeface="Poppins SemiBold" panose="00000700000000000000" pitchFamily="2" charset="0"/>
                  </a:rPr>
                  <a:t>Importancia del pensamiento crítico</a:t>
                </a:r>
              </a:p>
            </p:txBody>
          </p:sp>
          <p:sp>
            <p:nvSpPr>
              <p:cNvPr id="28" name="CuadroTexto 27">
                <a:extLst>
                  <a:ext uri="{FF2B5EF4-FFF2-40B4-BE49-F238E27FC236}">
                    <a16:creationId xmlns:a16="http://schemas.microsoft.com/office/drawing/2014/main" id="{8E9C38DD-165A-CA3A-FC68-39C2EF742ED9}"/>
                  </a:ext>
                </a:extLst>
              </p:cNvPr>
              <p:cNvSpPr txBox="1"/>
              <p:nvPr/>
            </p:nvSpPr>
            <p:spPr>
              <a:xfrm>
                <a:off x="852842" y="4040983"/>
                <a:ext cx="5370005" cy="1470904"/>
              </a:xfrm>
              <a:prstGeom prst="rect">
                <a:avLst/>
              </a:prstGeom>
              <a:noFill/>
            </p:spPr>
            <p:txBody>
              <a:bodyPr wrap="square" numCol="2">
                <a:spAutoFit/>
              </a:bodyPr>
              <a:lstStyle/>
              <a:p>
                <a:pPr marL="171450" lvl="0" indent="-171450">
                  <a:lnSpc>
                    <a:spcPct val="115000"/>
                  </a:lnSpc>
                  <a:buClr>
                    <a:srgbClr val="0F9ED5"/>
                  </a:buClr>
                  <a:buFont typeface="Arial" panose="020B0604020202020204" pitchFamily="34" charset="0"/>
                  <a:buChar char="•"/>
                </a:pPr>
                <a:r>
                  <a:rPr lang="es-VE" sz="1000" kern="100" dirty="0">
                    <a:latin typeface="Poppins" panose="00000500000000000000" pitchFamily="2" charset="0"/>
                    <a:ea typeface="Aptos" panose="020B0004020202020204" pitchFamily="34" charset="0"/>
                    <a:cs typeface="Poppins" panose="00000500000000000000" pitchFamily="2" charset="0"/>
                  </a:rPr>
                  <a:t>Fundamental en todo el mercado laboral</a:t>
                </a:r>
              </a:p>
              <a:p>
                <a:pPr marL="171450" lvl="0" indent="-171450">
                  <a:lnSpc>
                    <a:spcPct val="115000"/>
                  </a:lnSpc>
                  <a:buClr>
                    <a:srgbClr val="0F9ED5"/>
                  </a:buClr>
                  <a:buFont typeface="Arial" panose="020B0604020202020204" pitchFamily="34" charset="0"/>
                  <a:buChar char="•"/>
                </a:pPr>
                <a:r>
                  <a:rPr lang="es-VE" sz="1000" kern="100" dirty="0">
                    <a:effectLst/>
                    <a:latin typeface="Poppins" panose="00000500000000000000" pitchFamily="2" charset="0"/>
                    <a:ea typeface="Aptos" panose="020B0004020202020204" pitchFamily="34" charset="0"/>
                    <a:cs typeface="Poppins" panose="00000500000000000000" pitchFamily="2" charset="0"/>
                  </a:rPr>
                  <a:t>Permite identificar errores en el razonamiento</a:t>
                </a:r>
              </a:p>
              <a:p>
                <a:pPr marL="171450" lvl="0" indent="-171450">
                  <a:lnSpc>
                    <a:spcPct val="115000"/>
                  </a:lnSpc>
                  <a:buClr>
                    <a:srgbClr val="0F9ED5"/>
                  </a:buClr>
                  <a:buFont typeface="Arial" panose="020B0604020202020204" pitchFamily="34" charset="0"/>
                  <a:buChar char="•"/>
                </a:pPr>
                <a:r>
                  <a:rPr lang="es-VE" sz="1000" kern="100" dirty="0">
                    <a:latin typeface="Poppins" panose="00000500000000000000" pitchFamily="2" charset="0"/>
                    <a:ea typeface="Aptos" panose="020B0004020202020204" pitchFamily="34" charset="0"/>
                    <a:cs typeface="Poppins" panose="00000500000000000000" pitchFamily="2" charset="0"/>
                  </a:rPr>
                  <a:t>Mejora la capacidad para la resolución de conflictos</a:t>
                </a:r>
              </a:p>
              <a:p>
                <a:pPr marL="171450" lvl="0" indent="-171450">
                  <a:lnSpc>
                    <a:spcPct val="115000"/>
                  </a:lnSpc>
                  <a:buClr>
                    <a:srgbClr val="0F9ED5"/>
                  </a:buClr>
                  <a:buFont typeface="Arial" panose="020B0604020202020204" pitchFamily="34" charset="0"/>
                  <a:buChar char="•"/>
                </a:pPr>
                <a:r>
                  <a:rPr lang="es-VE" sz="1000" kern="100" dirty="0">
                    <a:effectLst/>
                    <a:latin typeface="Poppins" panose="00000500000000000000" pitchFamily="2" charset="0"/>
                    <a:ea typeface="Aptos" panose="020B0004020202020204" pitchFamily="34" charset="0"/>
                    <a:cs typeface="Poppins" panose="00000500000000000000" pitchFamily="2" charset="0"/>
                  </a:rPr>
                  <a:t>Mejora la capacidad de comprensión</a:t>
                </a:r>
              </a:p>
              <a:p>
                <a:pPr marL="171450" lvl="0" indent="-171450">
                  <a:lnSpc>
                    <a:spcPct val="115000"/>
                  </a:lnSpc>
                  <a:buClr>
                    <a:srgbClr val="0F9ED5"/>
                  </a:buClr>
                  <a:buFont typeface="Arial" panose="020B0604020202020204" pitchFamily="34" charset="0"/>
                  <a:buChar char="•"/>
                </a:pPr>
                <a:r>
                  <a:rPr lang="es-VE" sz="1000" kern="100" dirty="0">
                    <a:latin typeface="Poppins" panose="00000500000000000000" pitchFamily="2" charset="0"/>
                    <a:ea typeface="Aptos" panose="020B0004020202020204" pitchFamily="34" charset="0"/>
                    <a:cs typeface="Poppins" panose="00000500000000000000" pitchFamily="2" charset="0"/>
                  </a:rPr>
                  <a:t>Importante en diversas áreas de estudio</a:t>
                </a:r>
              </a:p>
              <a:p>
                <a:pPr marL="171450" lvl="0" indent="-171450">
                  <a:lnSpc>
                    <a:spcPct val="115000"/>
                  </a:lnSpc>
                  <a:buClr>
                    <a:srgbClr val="0F9ED5"/>
                  </a:buClr>
                  <a:buFont typeface="Arial" panose="020B0604020202020204" pitchFamily="34" charset="0"/>
                  <a:buChar char="•"/>
                </a:pPr>
                <a:r>
                  <a:rPr lang="es-VE" sz="1000" kern="100" dirty="0">
                    <a:effectLst/>
                    <a:latin typeface="Poppins" panose="00000500000000000000" pitchFamily="2" charset="0"/>
                    <a:ea typeface="Aptos" panose="020B0004020202020204" pitchFamily="34" charset="0"/>
                    <a:cs typeface="Poppins" panose="00000500000000000000" pitchFamily="2" charset="0"/>
                  </a:rPr>
                  <a:t>Esencial en la evaluación de ideas</a:t>
                </a:r>
              </a:p>
              <a:p>
                <a:pPr marL="171450" lvl="0" indent="-171450">
                  <a:lnSpc>
                    <a:spcPct val="115000"/>
                  </a:lnSpc>
                  <a:buClr>
                    <a:srgbClr val="0F9ED5"/>
                  </a:buClr>
                  <a:buFont typeface="Arial" panose="020B0604020202020204" pitchFamily="34" charset="0"/>
                  <a:buChar char="•"/>
                </a:pPr>
                <a:r>
                  <a:rPr lang="es-VE" sz="1000" kern="100" dirty="0">
                    <a:effectLst/>
                    <a:latin typeface="Poppins" panose="00000500000000000000" pitchFamily="2" charset="0"/>
                    <a:ea typeface="Aptos" panose="020B0004020202020204" pitchFamily="34" charset="0"/>
                    <a:cs typeface="Poppins" panose="00000500000000000000" pitchFamily="2" charset="0"/>
                  </a:rPr>
                  <a:t>Ayuda en la toma de decisiones</a:t>
                </a:r>
              </a:p>
              <a:p>
                <a:pPr marL="171450" lvl="0" indent="-171450">
                  <a:lnSpc>
                    <a:spcPct val="115000"/>
                  </a:lnSpc>
                  <a:buClr>
                    <a:srgbClr val="0F9ED5"/>
                  </a:buClr>
                  <a:buFont typeface="Arial" panose="020B0604020202020204" pitchFamily="34" charset="0"/>
                  <a:buChar char="•"/>
                </a:pPr>
                <a:r>
                  <a:rPr lang="es-VE" sz="1000" kern="100" dirty="0">
                    <a:latin typeface="Poppins" panose="00000500000000000000" pitchFamily="2" charset="0"/>
                    <a:ea typeface="Aptos" panose="020B0004020202020204" pitchFamily="34" charset="0"/>
                    <a:cs typeface="Poppins" panose="00000500000000000000" pitchFamily="2" charset="0"/>
                  </a:rPr>
                  <a:t>Proporciona herramientas para autoevaluación</a:t>
                </a:r>
                <a:endParaRPr lang="es-VE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endParaRPr>
              </a:p>
            </p:txBody>
          </p:sp>
        </p:grpSp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8C0E259D-7A28-D785-DB15-DBC53F836756}"/>
                </a:ext>
              </a:extLst>
            </p:cNvPr>
            <p:cNvSpPr/>
            <p:nvPr/>
          </p:nvSpPr>
          <p:spPr>
            <a:xfrm>
              <a:off x="641595" y="3919348"/>
              <a:ext cx="256463" cy="270782"/>
            </a:xfrm>
            <a:prstGeom prst="ellipse">
              <a:avLst/>
            </a:prstGeom>
            <a:solidFill>
              <a:srgbClr val="0F9ED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3</a:t>
              </a:r>
            </a:p>
          </p:txBody>
        </p:sp>
      </p:grpSp>
      <p:sp>
        <p:nvSpPr>
          <p:cNvPr id="19" name="CuadroTexto 18">
            <a:extLst>
              <a:ext uri="{FF2B5EF4-FFF2-40B4-BE49-F238E27FC236}">
                <a16:creationId xmlns:a16="http://schemas.microsoft.com/office/drawing/2014/main" id="{D4E40830-62FA-EC4B-85F9-30C36FD98AF0}"/>
              </a:ext>
            </a:extLst>
          </p:cNvPr>
          <p:cNvSpPr txBox="1"/>
          <p:nvPr/>
        </p:nvSpPr>
        <p:spPr>
          <a:xfrm>
            <a:off x="0" y="0"/>
            <a:ext cx="1152000" cy="25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100" dirty="0">
                <a:solidFill>
                  <a:schemeClr val="bg1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NIE-4.a.ii-001</a:t>
            </a:r>
          </a:p>
        </p:txBody>
      </p:sp>
    </p:spTree>
    <p:extLst>
      <p:ext uri="{BB962C8B-B14F-4D97-AF65-F5344CB8AC3E}">
        <p14:creationId xmlns:p14="http://schemas.microsoft.com/office/powerpoint/2010/main" val="1225805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Conector: angular 17">
            <a:extLst>
              <a:ext uri="{FF2B5EF4-FFF2-40B4-BE49-F238E27FC236}">
                <a16:creationId xmlns:a16="http://schemas.microsoft.com/office/drawing/2014/main" id="{DB7A722B-4DD8-BEFA-C3CF-35D6F758148A}"/>
              </a:ext>
            </a:extLst>
          </p:cNvPr>
          <p:cNvCxnSpPr>
            <a:cxnSpLocks/>
            <a:stCxn id="14" idx="2"/>
            <a:endCxn id="47" idx="2"/>
          </p:cNvCxnSpPr>
          <p:nvPr/>
        </p:nvCxnSpPr>
        <p:spPr>
          <a:xfrm rot="10800000" flipV="1">
            <a:off x="600763" y="3663938"/>
            <a:ext cx="21688" cy="2846906"/>
          </a:xfrm>
          <a:prstGeom prst="bentConnector3">
            <a:avLst>
              <a:gd name="adj1" fmla="val 1154039"/>
            </a:avLst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5D7149E8-76A6-A07C-FDFB-ED62E53D3AB1}"/>
              </a:ext>
            </a:extLst>
          </p:cNvPr>
          <p:cNvSpPr txBox="1"/>
          <p:nvPr/>
        </p:nvSpPr>
        <p:spPr>
          <a:xfrm>
            <a:off x="724612" y="512386"/>
            <a:ext cx="5813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Poppins ExtraBold" panose="00000900000000000000" pitchFamily="2" charset="0"/>
                <a:cs typeface="Poppins ExtraBold" panose="00000900000000000000" pitchFamily="2" charset="0"/>
              </a:rPr>
              <a:t>Escepticismo Profesional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6C3EE19-588D-EE28-9F93-6A05A445B72A}"/>
              </a:ext>
            </a:extLst>
          </p:cNvPr>
          <p:cNvSpPr txBox="1"/>
          <p:nvPr/>
        </p:nvSpPr>
        <p:spPr>
          <a:xfrm>
            <a:off x="1931405" y="131019"/>
            <a:ext cx="3251563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n-US"/>
            </a:defPPr>
            <a:lvl1pPr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Poppins Light" panose="00000400000000000000" pitchFamily="2" charset="0"/>
                <a:ea typeface="Poppins Medium"/>
                <a:cs typeface="Poppins Light" panose="00000400000000000000" pitchFamily="2" charset="0"/>
              </a:defRPr>
            </a:lvl1pPr>
          </a:lstStyle>
          <a:p>
            <a:r>
              <a:rPr lang="es-PE" dirty="0">
                <a:solidFill>
                  <a:srgbClr val="FF0000"/>
                </a:solidFill>
                <a:sym typeface="Poppins Medium"/>
              </a:rPr>
              <a:t>NORMA INTERNACIONAL DE EDUCACIÓN IFAC N°4</a:t>
            </a:r>
          </a:p>
        </p:txBody>
      </p:sp>
      <p:sp>
        <p:nvSpPr>
          <p:cNvPr id="7" name="Google Shape;14;p2">
            <a:extLst>
              <a:ext uri="{FF2B5EF4-FFF2-40B4-BE49-F238E27FC236}">
                <a16:creationId xmlns:a16="http://schemas.microsoft.com/office/drawing/2014/main" id="{41818874-DCBE-A467-83C4-D747C46B68DB}"/>
              </a:ext>
            </a:extLst>
          </p:cNvPr>
          <p:cNvSpPr txBox="1"/>
          <p:nvPr/>
        </p:nvSpPr>
        <p:spPr>
          <a:xfrm>
            <a:off x="1807532" y="1517511"/>
            <a:ext cx="3499308" cy="161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s-VE"/>
            </a:defPPr>
            <a:lvl1pPr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>
                <a:effectLst/>
                <a:latin typeface="Poppins Light" panose="00000400000000000000" pitchFamily="2" charset="0"/>
                <a:ea typeface="Poppins Medium"/>
                <a:cs typeface="Poppins Light" panose="00000400000000000000" pitchFamily="2" charset="0"/>
              </a:defRPr>
            </a:lvl1pPr>
          </a:lstStyle>
          <a:p>
            <a:pPr defTabSz="914400"/>
            <a:r>
              <a:rPr lang="es-PE" sz="1050" b="0" dirty="0">
                <a:latin typeface="Poppins ExtraBold" panose="00000900000000000000" pitchFamily="2" charset="0"/>
                <a:cs typeface="Poppins ExtraBold" panose="00000900000000000000" pitchFamily="2" charset="0"/>
                <a:sym typeface="Poppins Medium"/>
              </a:rPr>
              <a:t>Semana 3: Identificación de Sesgo Cognitivos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40B7E440-9D76-9AD8-0DF2-1AFDDF1BD2AB}"/>
              </a:ext>
            </a:extLst>
          </p:cNvPr>
          <p:cNvSpPr/>
          <p:nvPr/>
        </p:nvSpPr>
        <p:spPr>
          <a:xfrm>
            <a:off x="1627940" y="959049"/>
            <a:ext cx="3858492" cy="461665"/>
          </a:xfrm>
          <a:prstGeom prst="round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s-PE" sz="900" dirty="0">
                <a:solidFill>
                  <a:schemeClr val="tx1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NIE-4.a.ii </a:t>
            </a:r>
            <a:r>
              <a:rPr lang="es-PE" sz="900" dirty="0">
                <a:solidFill>
                  <a:srgbClr val="FF0000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Aplicar técnicas para reducir los sesgos cuando se resuelven problemas, informe juicios, tomen decisiones y alcance conclusiones bien razonadas.</a:t>
            </a:r>
          </a:p>
        </p:txBody>
      </p:sp>
      <p:sp>
        <p:nvSpPr>
          <p:cNvPr id="8" name="Flecha: pentágono 10">
            <a:extLst>
              <a:ext uri="{FF2B5EF4-FFF2-40B4-BE49-F238E27FC236}">
                <a16:creationId xmlns:a16="http://schemas.microsoft.com/office/drawing/2014/main" id="{1286951A-BD5F-30B4-A2FD-7F6C49B9C7E8}"/>
              </a:ext>
            </a:extLst>
          </p:cNvPr>
          <p:cNvSpPr/>
          <p:nvPr/>
        </p:nvSpPr>
        <p:spPr>
          <a:xfrm>
            <a:off x="-1" y="-1072"/>
            <a:ext cx="1196021" cy="261610"/>
          </a:xfrm>
          <a:custGeom>
            <a:avLst/>
            <a:gdLst>
              <a:gd name="connsiteX0" fmla="*/ 0 w 1491916"/>
              <a:gd name="connsiteY0" fmla="*/ 0 h 369332"/>
              <a:gd name="connsiteX1" fmla="*/ 1307250 w 1491916"/>
              <a:gd name="connsiteY1" fmla="*/ 0 h 369332"/>
              <a:gd name="connsiteX2" fmla="*/ 1491916 w 1491916"/>
              <a:gd name="connsiteY2" fmla="*/ 184666 h 369332"/>
              <a:gd name="connsiteX3" fmla="*/ 1307250 w 1491916"/>
              <a:gd name="connsiteY3" fmla="*/ 369332 h 369332"/>
              <a:gd name="connsiteX4" fmla="*/ 0 w 1491916"/>
              <a:gd name="connsiteY4" fmla="*/ 369332 h 369332"/>
              <a:gd name="connsiteX5" fmla="*/ 0 w 1491916"/>
              <a:gd name="connsiteY5" fmla="*/ 0 h 369332"/>
              <a:gd name="connsiteX0" fmla="*/ 0 w 1534778"/>
              <a:gd name="connsiteY0" fmla="*/ 0 h 369332"/>
              <a:gd name="connsiteX1" fmla="*/ 1307250 w 1534778"/>
              <a:gd name="connsiteY1" fmla="*/ 0 h 369332"/>
              <a:gd name="connsiteX2" fmla="*/ 1534778 w 1534778"/>
              <a:gd name="connsiteY2" fmla="*/ 3691 h 369332"/>
              <a:gd name="connsiteX3" fmla="*/ 1307250 w 1534778"/>
              <a:gd name="connsiteY3" fmla="*/ 369332 h 369332"/>
              <a:gd name="connsiteX4" fmla="*/ 0 w 1534778"/>
              <a:gd name="connsiteY4" fmla="*/ 369332 h 369332"/>
              <a:gd name="connsiteX5" fmla="*/ 0 w 1534778"/>
              <a:gd name="connsiteY5" fmla="*/ 0 h 369332"/>
              <a:gd name="connsiteX0" fmla="*/ 0 w 1537160"/>
              <a:gd name="connsiteY0" fmla="*/ 1072 h 370404"/>
              <a:gd name="connsiteX1" fmla="*/ 1307250 w 1537160"/>
              <a:gd name="connsiteY1" fmla="*/ 1072 h 370404"/>
              <a:gd name="connsiteX2" fmla="*/ 1537160 w 1537160"/>
              <a:gd name="connsiteY2" fmla="*/ 0 h 370404"/>
              <a:gd name="connsiteX3" fmla="*/ 1307250 w 1537160"/>
              <a:gd name="connsiteY3" fmla="*/ 370404 h 370404"/>
              <a:gd name="connsiteX4" fmla="*/ 0 w 1537160"/>
              <a:gd name="connsiteY4" fmla="*/ 370404 h 370404"/>
              <a:gd name="connsiteX5" fmla="*/ 0 w 1537160"/>
              <a:gd name="connsiteY5" fmla="*/ 1072 h 370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37160" h="370404">
                <a:moveTo>
                  <a:pt x="0" y="1072"/>
                </a:moveTo>
                <a:lnTo>
                  <a:pt x="1307250" y="1072"/>
                </a:lnTo>
                <a:lnTo>
                  <a:pt x="1537160" y="0"/>
                </a:lnTo>
                <a:lnTo>
                  <a:pt x="1307250" y="370404"/>
                </a:lnTo>
                <a:lnTo>
                  <a:pt x="0" y="370404"/>
                </a:lnTo>
                <a:lnTo>
                  <a:pt x="0" y="1072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5" name="Imagen 14" descr="Texto&#10;&#10;Descripción generada automáticamente">
            <a:extLst>
              <a:ext uri="{FF2B5EF4-FFF2-40B4-BE49-F238E27FC236}">
                <a16:creationId xmlns:a16="http://schemas.microsoft.com/office/drawing/2014/main" id="{83E30B04-1708-A3FF-15F9-5D3FA157F8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2585" y="11506190"/>
            <a:ext cx="2033951" cy="495776"/>
          </a:xfrm>
          <a:prstGeom prst="rect">
            <a:avLst/>
          </a:prstGeom>
        </p:spPr>
      </p:pic>
      <p:grpSp>
        <p:nvGrpSpPr>
          <p:cNvPr id="60" name="Grupo 59">
            <a:extLst>
              <a:ext uri="{FF2B5EF4-FFF2-40B4-BE49-F238E27FC236}">
                <a16:creationId xmlns:a16="http://schemas.microsoft.com/office/drawing/2014/main" id="{8D7A5BF7-EBA6-0141-9CE2-B1908A565E4B}"/>
              </a:ext>
            </a:extLst>
          </p:cNvPr>
          <p:cNvGrpSpPr/>
          <p:nvPr/>
        </p:nvGrpSpPr>
        <p:grpSpPr>
          <a:xfrm>
            <a:off x="622451" y="3528547"/>
            <a:ext cx="4872956" cy="1013019"/>
            <a:chOff x="622451" y="1973251"/>
            <a:chExt cx="4872956" cy="1013019"/>
          </a:xfrm>
        </p:grpSpPr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C1E8EBDB-7423-C77D-1392-9271C66BDBD8}"/>
                </a:ext>
              </a:extLst>
            </p:cNvPr>
            <p:cNvSpPr/>
            <p:nvPr/>
          </p:nvSpPr>
          <p:spPr>
            <a:xfrm>
              <a:off x="622451" y="1973251"/>
              <a:ext cx="256463" cy="270782"/>
            </a:xfrm>
            <a:prstGeom prst="ellipse">
              <a:avLst/>
            </a:prstGeom>
            <a:solidFill>
              <a:srgbClr val="0F9ED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1</a:t>
              </a:r>
              <a:endParaRPr lang="es-ES_tradnl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  <p:sp>
          <p:nvSpPr>
            <p:cNvPr id="20" name="CuadroTexto 19">
              <a:extLst>
                <a:ext uri="{FF2B5EF4-FFF2-40B4-BE49-F238E27FC236}">
                  <a16:creationId xmlns:a16="http://schemas.microsoft.com/office/drawing/2014/main" id="{410C3B3E-FF21-40FD-FC9A-860CF34B0A72}"/>
                </a:ext>
              </a:extLst>
            </p:cNvPr>
            <p:cNvSpPr txBox="1"/>
            <p:nvPr/>
          </p:nvSpPr>
          <p:spPr>
            <a:xfrm>
              <a:off x="852843" y="1973251"/>
              <a:ext cx="34993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Origen de sesgo cognitivos</a:t>
              </a:r>
            </a:p>
          </p:txBody>
        </p:sp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BF47B4B6-3374-D503-625B-BF3124A18457}"/>
                </a:ext>
              </a:extLst>
            </p:cNvPr>
            <p:cNvSpPr txBox="1"/>
            <p:nvPr/>
          </p:nvSpPr>
          <p:spPr>
            <a:xfrm>
              <a:off x="852842" y="2194387"/>
              <a:ext cx="4642565" cy="79188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171450" lvl="0" indent="-171450" algn="just">
                <a:lnSpc>
                  <a:spcPct val="115000"/>
                </a:lnSpc>
                <a:buClr>
                  <a:srgbClr val="0070C0"/>
                </a:buClr>
                <a:buFont typeface="Arial" panose="020B0604020202020204" pitchFamily="34" charset="0"/>
                <a:buChar char="•"/>
                <a:defRPr sz="1000" kern="100">
                  <a:latin typeface="Poppins" panose="00000500000000000000" pitchFamily="2" charset="0"/>
                  <a:cs typeface="Poppins" panose="00000500000000000000" pitchFamily="2" charset="0"/>
                </a:defRPr>
              </a:lvl1pPr>
            </a:lstStyle>
            <a:p>
              <a:pPr marL="171450" indent="-171450">
                <a:lnSpc>
                  <a:spcPct val="115000"/>
                </a:lnSpc>
                <a:buFont typeface="Arial" panose="020B0604020202020204" pitchFamily="34" charset="0"/>
                <a:buChar char="•"/>
              </a:pPr>
              <a:r>
                <a:rPr lang="es-MX" sz="1000" dirty="0">
                  <a:latin typeface="Poppins" panose="00000500000000000000" pitchFamily="2" charset="0"/>
                  <a:cs typeface="Poppins" panose="00000500000000000000" pitchFamily="2" charset="0"/>
                </a:rPr>
                <a:t>Inicialmente por Kahneman y </a:t>
              </a:r>
              <a:r>
                <a:rPr lang="es-MX" sz="1000" dirty="0" err="1">
                  <a:latin typeface="Poppins" panose="00000500000000000000" pitchFamily="2" charset="0"/>
                  <a:cs typeface="Poppins" panose="00000500000000000000" pitchFamily="2" charset="0"/>
                </a:rPr>
                <a:t>Tversky</a:t>
              </a:r>
              <a:r>
                <a:rPr lang="es-MX" sz="1000" dirty="0">
                  <a:latin typeface="Poppins" panose="00000500000000000000" pitchFamily="2" charset="0"/>
                  <a:cs typeface="Poppins" panose="00000500000000000000" pitchFamily="2" charset="0"/>
                </a:rPr>
                <a:t> en 1972, definiéndolos como errores sistemáticos en el pensamiento. </a:t>
              </a:r>
            </a:p>
            <a:p>
              <a:pPr marL="171450" indent="-171450">
                <a:lnSpc>
                  <a:spcPct val="115000"/>
                </a:lnSpc>
                <a:buFont typeface="Arial" panose="020B0604020202020204" pitchFamily="34" charset="0"/>
                <a:buChar char="•"/>
              </a:pPr>
              <a:r>
                <a:rPr lang="es-MX" sz="1000" dirty="0" err="1">
                  <a:latin typeface="Poppins" panose="00000500000000000000" pitchFamily="2" charset="0"/>
                  <a:cs typeface="Poppins" panose="00000500000000000000" pitchFamily="2" charset="0"/>
                </a:rPr>
                <a:t>Richar</a:t>
              </a:r>
              <a:r>
                <a:rPr lang="es-MX" sz="1000" dirty="0"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s-MX" sz="1000" dirty="0" err="1">
                  <a:latin typeface="Poppins" panose="00000500000000000000" pitchFamily="2" charset="0"/>
                  <a:cs typeface="Poppins" panose="00000500000000000000" pitchFamily="2" charset="0"/>
                </a:rPr>
                <a:t>Thaler</a:t>
              </a:r>
              <a:r>
                <a:rPr lang="es-MX" sz="1000" dirty="0">
                  <a:latin typeface="Poppins" panose="00000500000000000000" pitchFamily="2" charset="0"/>
                  <a:cs typeface="Poppins" panose="00000500000000000000" pitchFamily="2" charset="0"/>
                </a:rPr>
                <a:t> lo define como desviaciones predecibles de la racionalidad.</a:t>
              </a:r>
            </a:p>
          </p:txBody>
        </p:sp>
      </p:grpSp>
      <p:grpSp>
        <p:nvGrpSpPr>
          <p:cNvPr id="61" name="Grupo 60">
            <a:extLst>
              <a:ext uri="{FF2B5EF4-FFF2-40B4-BE49-F238E27FC236}">
                <a16:creationId xmlns:a16="http://schemas.microsoft.com/office/drawing/2014/main" id="{8339133A-2C2F-23F1-233B-3FC54147A78A}"/>
              </a:ext>
            </a:extLst>
          </p:cNvPr>
          <p:cNvGrpSpPr/>
          <p:nvPr/>
        </p:nvGrpSpPr>
        <p:grpSpPr>
          <a:xfrm>
            <a:off x="591573" y="5075428"/>
            <a:ext cx="4903834" cy="836048"/>
            <a:chOff x="622451" y="2986270"/>
            <a:chExt cx="4903834" cy="836048"/>
          </a:xfrm>
        </p:grpSpPr>
        <p:sp>
          <p:nvSpPr>
            <p:cNvPr id="23" name="Elipse 22">
              <a:extLst>
                <a:ext uri="{FF2B5EF4-FFF2-40B4-BE49-F238E27FC236}">
                  <a16:creationId xmlns:a16="http://schemas.microsoft.com/office/drawing/2014/main" id="{B0B1D46F-9A71-647E-6D0A-7016D0B2EF1A}"/>
                </a:ext>
              </a:extLst>
            </p:cNvPr>
            <p:cNvSpPr/>
            <p:nvPr/>
          </p:nvSpPr>
          <p:spPr>
            <a:xfrm>
              <a:off x="622451" y="2986270"/>
              <a:ext cx="256463" cy="270782"/>
            </a:xfrm>
            <a:prstGeom prst="ellipse">
              <a:avLst/>
            </a:prstGeom>
            <a:solidFill>
              <a:srgbClr val="0F9ED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2</a:t>
              </a:r>
            </a:p>
          </p:txBody>
        </p: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A5DE67D4-C176-AFE2-E491-1B952E100099}"/>
                </a:ext>
              </a:extLst>
            </p:cNvPr>
            <p:cNvSpPr txBox="1"/>
            <p:nvPr/>
          </p:nvSpPr>
          <p:spPr>
            <a:xfrm>
              <a:off x="852843" y="2986270"/>
              <a:ext cx="34993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Concepto de sesgos cognitivos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AAE395EA-F606-88F3-06CA-8DFDFB4FDF44}"/>
                </a:ext>
              </a:extLst>
            </p:cNvPr>
            <p:cNvSpPr txBox="1"/>
            <p:nvPr/>
          </p:nvSpPr>
          <p:spPr>
            <a:xfrm>
              <a:off x="852843" y="3207406"/>
              <a:ext cx="4673442" cy="61491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15000"/>
                </a:lnSpc>
              </a:pPr>
              <a:r>
                <a:rPr lang="es-VE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Es una interpretación errónea de la información disponible que lleva a emitir diversos juicios y toma de decisiones, es decir, esta es la forma de actuar irracional frente a situaciones de forma objetiva.</a:t>
              </a:r>
              <a:endParaRPr lang="es-VE" sz="1000" kern="100" dirty="0">
                <a:effectLst/>
                <a:latin typeface="Poppins" panose="00000500000000000000" pitchFamily="2" charset="0"/>
                <a:ea typeface="Aptos" panose="020B0004020202020204" pitchFamily="34" charset="0"/>
                <a:cs typeface="Poppins" panose="00000500000000000000" pitchFamily="2" charset="0"/>
              </a:endParaRPr>
            </a:p>
          </p:txBody>
        </p:sp>
      </p:grpSp>
      <p:grpSp>
        <p:nvGrpSpPr>
          <p:cNvPr id="68" name="Grupo 67">
            <a:extLst>
              <a:ext uri="{FF2B5EF4-FFF2-40B4-BE49-F238E27FC236}">
                <a16:creationId xmlns:a16="http://schemas.microsoft.com/office/drawing/2014/main" id="{DF00C311-7277-FA5C-FF81-E313A7EFD41C}"/>
              </a:ext>
            </a:extLst>
          </p:cNvPr>
          <p:cNvGrpSpPr/>
          <p:nvPr/>
        </p:nvGrpSpPr>
        <p:grpSpPr>
          <a:xfrm>
            <a:off x="600763" y="6375453"/>
            <a:ext cx="4603253" cy="2059844"/>
            <a:chOff x="622451" y="10484661"/>
            <a:chExt cx="4603253" cy="2059844"/>
          </a:xfrm>
        </p:grpSpPr>
        <p:sp>
          <p:nvSpPr>
            <p:cNvPr id="47" name="Elipse 46">
              <a:extLst>
                <a:ext uri="{FF2B5EF4-FFF2-40B4-BE49-F238E27FC236}">
                  <a16:creationId xmlns:a16="http://schemas.microsoft.com/office/drawing/2014/main" id="{B5348D81-DE1E-8F1B-9CD0-2D454BB170BA}"/>
                </a:ext>
              </a:extLst>
            </p:cNvPr>
            <p:cNvSpPr/>
            <p:nvPr/>
          </p:nvSpPr>
          <p:spPr>
            <a:xfrm>
              <a:off x="622451" y="10484661"/>
              <a:ext cx="256463" cy="270782"/>
            </a:xfrm>
            <a:prstGeom prst="ellipse">
              <a:avLst/>
            </a:prstGeom>
            <a:solidFill>
              <a:srgbClr val="0F9ED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>
                  <a:latin typeface="Poppins SemiBold" panose="00000700000000000000" pitchFamily="2" charset="0"/>
                  <a:cs typeface="Poppins SemiBold" panose="00000700000000000000" pitchFamily="2" charset="0"/>
                </a:rPr>
                <a:t>3</a:t>
              </a:r>
              <a:endParaRPr lang="es-ES_tradnl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  <p:sp>
          <p:nvSpPr>
            <p:cNvPr id="48" name="CuadroTexto 47">
              <a:extLst>
                <a:ext uri="{FF2B5EF4-FFF2-40B4-BE49-F238E27FC236}">
                  <a16:creationId xmlns:a16="http://schemas.microsoft.com/office/drawing/2014/main" id="{4043D5AF-2593-4F37-1286-AF688FF03445}"/>
                </a:ext>
              </a:extLst>
            </p:cNvPr>
            <p:cNvSpPr txBox="1"/>
            <p:nvPr/>
          </p:nvSpPr>
          <p:spPr>
            <a:xfrm>
              <a:off x="852843" y="10484661"/>
              <a:ext cx="401898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Tipos de sesgos cognitivos</a:t>
              </a:r>
            </a:p>
          </p:txBody>
        </p:sp>
        <p:sp>
          <p:nvSpPr>
            <p:cNvPr id="49" name="CuadroTexto 48">
              <a:extLst>
                <a:ext uri="{FF2B5EF4-FFF2-40B4-BE49-F238E27FC236}">
                  <a16:creationId xmlns:a16="http://schemas.microsoft.com/office/drawing/2014/main" id="{601F94D5-1F8A-EECC-5D0A-2FD2D78558EA}"/>
                </a:ext>
              </a:extLst>
            </p:cNvPr>
            <p:cNvSpPr txBox="1"/>
            <p:nvPr/>
          </p:nvSpPr>
          <p:spPr>
            <a:xfrm>
              <a:off x="852843" y="10705797"/>
              <a:ext cx="4372861" cy="183870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lvl="0" indent="-228600">
                <a:lnSpc>
                  <a:spcPct val="114000"/>
                </a:lnSpc>
                <a:buClr>
                  <a:srgbClr val="0F9ED5"/>
                </a:buClr>
                <a:buFont typeface="Arial" panose="020B0604020202020204" pitchFamily="34" charset="0"/>
                <a:buChar char="•"/>
              </a:pPr>
              <a:r>
                <a:rPr lang="es-VE" sz="1000" b="1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Sesgo de confirmación </a:t>
              </a:r>
            </a:p>
            <a:p>
              <a:pPr marL="228600" lvl="0" indent="-228600">
                <a:lnSpc>
                  <a:spcPct val="114000"/>
                </a:lnSpc>
                <a:buClr>
                  <a:srgbClr val="0F9ED5"/>
                </a:buClr>
                <a:buFont typeface="Arial" panose="020B0604020202020204" pitchFamily="34" charset="0"/>
                <a:buChar char="•"/>
              </a:pPr>
              <a:r>
                <a:rPr lang="es-VE" sz="1000" b="1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Sesgo de disponibilidad</a:t>
              </a:r>
            </a:p>
            <a:p>
              <a:pPr marL="228600" lvl="0" indent="-228600">
                <a:lnSpc>
                  <a:spcPct val="114000"/>
                </a:lnSpc>
                <a:buClr>
                  <a:srgbClr val="0F9ED5"/>
                </a:buClr>
                <a:buFont typeface="Arial" panose="020B0604020202020204" pitchFamily="34" charset="0"/>
                <a:buChar char="•"/>
              </a:pPr>
              <a:r>
                <a:rPr lang="es-VE" sz="1000" b="1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Sesgo de anclaje</a:t>
              </a:r>
            </a:p>
            <a:p>
              <a:pPr marL="228600" lvl="0" indent="-228600">
                <a:lnSpc>
                  <a:spcPct val="114000"/>
                </a:lnSpc>
                <a:buClr>
                  <a:srgbClr val="0F9ED5"/>
                </a:buClr>
                <a:buFont typeface="Arial" panose="020B0604020202020204" pitchFamily="34" charset="0"/>
                <a:buChar char="•"/>
              </a:pPr>
              <a:r>
                <a:rPr lang="es-VE" sz="1000" b="1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Sesgo de retrospectividad</a:t>
              </a:r>
            </a:p>
            <a:p>
              <a:pPr marL="228600" lvl="0" indent="-228600">
                <a:lnSpc>
                  <a:spcPct val="114000"/>
                </a:lnSpc>
                <a:buClr>
                  <a:srgbClr val="0F9ED5"/>
                </a:buClr>
                <a:buFont typeface="Arial" panose="020B0604020202020204" pitchFamily="34" charset="0"/>
                <a:buChar char="•"/>
              </a:pPr>
              <a:r>
                <a:rPr lang="es-VE" sz="1000" b="1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Efecto halo</a:t>
              </a:r>
            </a:p>
            <a:p>
              <a:pPr marL="228600" lvl="0" indent="-228600">
                <a:lnSpc>
                  <a:spcPct val="114000"/>
                </a:lnSpc>
                <a:buClr>
                  <a:srgbClr val="0F9ED5"/>
                </a:buClr>
                <a:buFont typeface="Arial" panose="020B0604020202020204" pitchFamily="34" charset="0"/>
                <a:buChar char="•"/>
              </a:pPr>
              <a:r>
                <a:rPr lang="es-VE" sz="1000" b="1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Efecto encuadre</a:t>
              </a:r>
            </a:p>
            <a:p>
              <a:pPr marL="228600" lvl="0" indent="-228600">
                <a:lnSpc>
                  <a:spcPct val="114000"/>
                </a:lnSpc>
                <a:buClr>
                  <a:srgbClr val="0F9ED5"/>
                </a:buClr>
                <a:buFont typeface="Arial" panose="020B0604020202020204" pitchFamily="34" charset="0"/>
                <a:buChar char="•"/>
              </a:pPr>
              <a:r>
                <a:rPr lang="es-VE" sz="1000" b="1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Sesgo de arrastre</a:t>
              </a:r>
            </a:p>
            <a:p>
              <a:pPr marL="228600" lvl="0" indent="-228600">
                <a:lnSpc>
                  <a:spcPct val="114000"/>
                </a:lnSpc>
                <a:buClr>
                  <a:srgbClr val="0F9ED5"/>
                </a:buClr>
                <a:buFont typeface="Arial" panose="020B0604020202020204" pitchFamily="34" charset="0"/>
                <a:buChar char="•"/>
              </a:pPr>
              <a:r>
                <a:rPr lang="es-VE" sz="1000" b="1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Efecto </a:t>
              </a:r>
              <a:r>
                <a:rPr lang="es-VE" sz="1000" b="1" kern="100" dirty="0" err="1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Barnum</a:t>
              </a:r>
              <a:endParaRPr lang="es-VE" sz="1000" b="1" kern="100" dirty="0">
                <a:latin typeface="Poppins" panose="00000500000000000000" pitchFamily="2" charset="0"/>
                <a:ea typeface="Aptos" panose="020B0004020202020204" pitchFamily="34" charset="0"/>
                <a:cs typeface="Poppins" panose="00000500000000000000" pitchFamily="2" charset="0"/>
              </a:endParaRPr>
            </a:p>
            <a:p>
              <a:pPr marL="228600" lvl="0" indent="-228600">
                <a:lnSpc>
                  <a:spcPct val="114000"/>
                </a:lnSpc>
                <a:buClr>
                  <a:srgbClr val="0F9ED5"/>
                </a:buClr>
                <a:buFont typeface="Arial" panose="020B0604020202020204" pitchFamily="34" charset="0"/>
                <a:buChar char="•"/>
              </a:pPr>
              <a:r>
                <a:rPr lang="es-VE" sz="1000" b="1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Sesgo de interés personal</a:t>
              </a:r>
            </a:p>
            <a:p>
              <a:pPr marL="228600" lvl="0" indent="-228600">
                <a:lnSpc>
                  <a:spcPct val="114000"/>
                </a:lnSpc>
                <a:buClr>
                  <a:srgbClr val="0F9ED5"/>
                </a:buClr>
                <a:buFont typeface="Arial" panose="020B0604020202020204" pitchFamily="34" charset="0"/>
                <a:buChar char="•"/>
              </a:pPr>
              <a:r>
                <a:rPr lang="es-VE" sz="1000" b="1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Sesgo actor-observador</a:t>
              </a:r>
            </a:p>
          </p:txBody>
        </p:sp>
      </p:grpSp>
      <p:cxnSp>
        <p:nvCxnSpPr>
          <p:cNvPr id="52" name="Conector recto 51">
            <a:extLst>
              <a:ext uri="{FF2B5EF4-FFF2-40B4-BE49-F238E27FC236}">
                <a16:creationId xmlns:a16="http://schemas.microsoft.com/office/drawing/2014/main" id="{87EBA279-708B-8D24-A047-29FEBCE8848E}"/>
              </a:ext>
            </a:extLst>
          </p:cNvPr>
          <p:cNvCxnSpPr>
            <a:cxnSpLocks/>
            <a:endCxn id="23" idx="2"/>
          </p:cNvCxnSpPr>
          <p:nvPr/>
        </p:nvCxnSpPr>
        <p:spPr>
          <a:xfrm>
            <a:off x="386769" y="5204268"/>
            <a:ext cx="204804" cy="6551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C4F08116-2C21-3170-BAC1-465D3D4D72CB}"/>
              </a:ext>
            </a:extLst>
          </p:cNvPr>
          <p:cNvSpPr txBox="1"/>
          <p:nvPr/>
        </p:nvSpPr>
        <p:spPr>
          <a:xfrm>
            <a:off x="5381904" y="1489894"/>
            <a:ext cx="13837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Poppins" panose="00000500000000000000" pitchFamily="2" charset="0"/>
                <a:cs typeface="Poppins" panose="00000500000000000000" pitchFamily="2" charset="0"/>
              </a:rPr>
              <a:t>GUIA DEL DOCENTE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354F841E-0FBB-6229-DD59-DADA2324EB00}"/>
              </a:ext>
            </a:extLst>
          </p:cNvPr>
          <p:cNvCxnSpPr>
            <a:cxnSpLocks/>
          </p:cNvCxnSpPr>
          <p:nvPr/>
        </p:nvCxnSpPr>
        <p:spPr>
          <a:xfrm>
            <a:off x="0" y="1748274"/>
            <a:ext cx="6858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041BC16-41D4-B635-7598-C1AE0B8F23F9}"/>
              </a:ext>
            </a:extLst>
          </p:cNvPr>
          <p:cNvSpPr txBox="1"/>
          <p:nvPr/>
        </p:nvSpPr>
        <p:spPr>
          <a:xfrm>
            <a:off x="5649560" y="86696"/>
            <a:ext cx="1146412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" sz="1000" b="1" dirty="0">
                <a:solidFill>
                  <a:schemeClr val="accent1">
                    <a:lumMod val="75000"/>
                  </a:schemeClr>
                </a:solidFill>
                <a:latin typeface="Poppins ExtraBold" panose="00000900000000000000" pitchFamily="2" charset="0"/>
                <a:ea typeface="Poppins Medium"/>
                <a:cs typeface="Poppins ExtraBold" panose="00000900000000000000" pitchFamily="2" charset="0"/>
                <a:sym typeface="Poppins Medium"/>
              </a:rPr>
              <a:t>NIVEL BÁSICO</a:t>
            </a:r>
            <a:endParaRPr lang="es-PE" sz="1000" b="1" dirty="0">
              <a:solidFill>
                <a:schemeClr val="accent1">
                  <a:lumMod val="7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</a:endParaRPr>
          </a:p>
        </p:txBody>
      </p:sp>
      <p:sp>
        <p:nvSpPr>
          <p:cNvPr id="28" name="Google Shape;14;p2">
            <a:extLst>
              <a:ext uri="{FF2B5EF4-FFF2-40B4-BE49-F238E27FC236}">
                <a16:creationId xmlns:a16="http://schemas.microsoft.com/office/drawing/2014/main" id="{C5FE5E70-E847-493D-A134-9817ED3112C7}"/>
              </a:ext>
            </a:extLst>
          </p:cNvPr>
          <p:cNvSpPr txBox="1"/>
          <p:nvPr/>
        </p:nvSpPr>
        <p:spPr>
          <a:xfrm>
            <a:off x="1464812" y="358436"/>
            <a:ext cx="4184748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n-US"/>
            </a:defPPr>
            <a:lvl1pPr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Poppins Light" panose="00000400000000000000" pitchFamily="2" charset="0"/>
                <a:ea typeface="Poppins Medium"/>
                <a:cs typeface="Poppins Light" panose="00000400000000000000" pitchFamily="2" charset="0"/>
              </a:defRPr>
            </a:lvl1pPr>
          </a:lstStyle>
          <a:p>
            <a:r>
              <a:rPr lang="es-PE" b="0" dirty="0">
                <a:solidFill>
                  <a:schemeClr val="tx1"/>
                </a:solidFill>
                <a:sym typeface="Poppins Medium"/>
              </a:rPr>
              <a:t>Área de Competencia: ESCEPTICISMO Y JUICIO PROFESIONAL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85A0F8C5-42B1-9811-E37F-8B27B0A8E3B9}"/>
              </a:ext>
            </a:extLst>
          </p:cNvPr>
          <p:cNvSpPr txBox="1"/>
          <p:nvPr/>
        </p:nvSpPr>
        <p:spPr>
          <a:xfrm>
            <a:off x="0" y="0"/>
            <a:ext cx="1152000" cy="25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100" dirty="0">
                <a:solidFill>
                  <a:schemeClr val="bg1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NIE-4.a.ii-001</a:t>
            </a:r>
          </a:p>
        </p:txBody>
      </p:sp>
    </p:spTree>
    <p:extLst>
      <p:ext uri="{BB962C8B-B14F-4D97-AF65-F5344CB8AC3E}">
        <p14:creationId xmlns:p14="http://schemas.microsoft.com/office/powerpoint/2010/main" val="4007808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Conector: angular 17">
            <a:extLst>
              <a:ext uri="{FF2B5EF4-FFF2-40B4-BE49-F238E27FC236}">
                <a16:creationId xmlns:a16="http://schemas.microsoft.com/office/drawing/2014/main" id="{DB7A722B-4DD8-BEFA-C3CF-35D6F758148A}"/>
              </a:ext>
            </a:extLst>
          </p:cNvPr>
          <p:cNvCxnSpPr>
            <a:cxnSpLocks/>
            <a:stCxn id="14" idx="2"/>
            <a:endCxn id="47" idx="2"/>
          </p:cNvCxnSpPr>
          <p:nvPr/>
        </p:nvCxnSpPr>
        <p:spPr>
          <a:xfrm rot="10800000" flipV="1">
            <a:off x="622451" y="2639370"/>
            <a:ext cx="12700" cy="7055740"/>
          </a:xfrm>
          <a:prstGeom prst="bentConnector3">
            <a:avLst>
              <a:gd name="adj1" fmla="val 1800000"/>
            </a:avLst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5D7149E8-76A6-A07C-FDFB-ED62E53D3AB1}"/>
              </a:ext>
            </a:extLst>
          </p:cNvPr>
          <p:cNvSpPr txBox="1"/>
          <p:nvPr/>
        </p:nvSpPr>
        <p:spPr>
          <a:xfrm>
            <a:off x="724612" y="512386"/>
            <a:ext cx="5813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Poppins ExtraBold" panose="00000900000000000000" pitchFamily="2" charset="0"/>
                <a:cs typeface="Poppins ExtraBold" panose="00000900000000000000" pitchFamily="2" charset="0"/>
              </a:rPr>
              <a:t>Escepticismo Profesional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6C3EE19-588D-EE28-9F93-6A05A445B72A}"/>
              </a:ext>
            </a:extLst>
          </p:cNvPr>
          <p:cNvSpPr txBox="1"/>
          <p:nvPr/>
        </p:nvSpPr>
        <p:spPr>
          <a:xfrm>
            <a:off x="1931405" y="131019"/>
            <a:ext cx="3251563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n-US"/>
            </a:defPPr>
            <a:lvl1pPr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Poppins Light" panose="00000400000000000000" pitchFamily="2" charset="0"/>
                <a:ea typeface="Poppins Medium"/>
                <a:cs typeface="Poppins Light" panose="00000400000000000000" pitchFamily="2" charset="0"/>
              </a:defRPr>
            </a:lvl1pPr>
          </a:lstStyle>
          <a:p>
            <a:r>
              <a:rPr lang="es-PE" dirty="0">
                <a:solidFill>
                  <a:srgbClr val="FF0000"/>
                </a:solidFill>
                <a:sym typeface="Poppins Medium"/>
              </a:rPr>
              <a:t>NORMA INTERNACIONAL DE EDUCACIÓN IFAC N°4</a:t>
            </a:r>
          </a:p>
        </p:txBody>
      </p:sp>
      <p:sp>
        <p:nvSpPr>
          <p:cNvPr id="7" name="Google Shape;14;p2">
            <a:extLst>
              <a:ext uri="{FF2B5EF4-FFF2-40B4-BE49-F238E27FC236}">
                <a16:creationId xmlns:a16="http://schemas.microsoft.com/office/drawing/2014/main" id="{41818874-DCBE-A467-83C4-D747C46B68DB}"/>
              </a:ext>
            </a:extLst>
          </p:cNvPr>
          <p:cNvSpPr txBox="1"/>
          <p:nvPr/>
        </p:nvSpPr>
        <p:spPr>
          <a:xfrm>
            <a:off x="1807532" y="1431395"/>
            <a:ext cx="3499308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s-VE"/>
            </a:defPPr>
            <a:lvl1pPr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>
                <a:effectLst/>
                <a:latin typeface="Poppins Light" panose="00000400000000000000" pitchFamily="2" charset="0"/>
                <a:ea typeface="Poppins Medium"/>
                <a:cs typeface="Poppins Light" panose="00000400000000000000" pitchFamily="2" charset="0"/>
              </a:defRPr>
            </a:lvl1pPr>
          </a:lstStyle>
          <a:p>
            <a:pPr defTabSz="914400"/>
            <a:r>
              <a:rPr lang="es-PE" sz="1050" b="0" dirty="0">
                <a:latin typeface="Poppins ExtraBold" panose="00000900000000000000" pitchFamily="2" charset="0"/>
                <a:cs typeface="Poppins ExtraBold" panose="00000900000000000000" pitchFamily="2" charset="0"/>
                <a:sym typeface="Poppins Medium"/>
              </a:rPr>
              <a:t>Semana 5: Evaluación de Evidencia e Inconsistencia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40B7E440-9D76-9AD8-0DF2-1AFDDF1BD2AB}"/>
              </a:ext>
            </a:extLst>
          </p:cNvPr>
          <p:cNvSpPr/>
          <p:nvPr/>
        </p:nvSpPr>
        <p:spPr>
          <a:xfrm>
            <a:off x="1627940" y="959049"/>
            <a:ext cx="3858492" cy="461665"/>
          </a:xfrm>
          <a:prstGeom prst="round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s-PE" sz="900" dirty="0">
                <a:solidFill>
                  <a:schemeClr val="tx1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NIE-4.a.ii </a:t>
            </a:r>
            <a:r>
              <a:rPr lang="es-PE" sz="900" dirty="0">
                <a:solidFill>
                  <a:srgbClr val="FF0000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Aplicar técnicas para reducir los sesgos cuando se resuelven problemas, informe juicios, tomen decisiones y alcance conclusiones bien razonadas.</a:t>
            </a:r>
          </a:p>
        </p:txBody>
      </p:sp>
      <p:sp>
        <p:nvSpPr>
          <p:cNvPr id="8" name="Flecha: pentágono 10">
            <a:extLst>
              <a:ext uri="{FF2B5EF4-FFF2-40B4-BE49-F238E27FC236}">
                <a16:creationId xmlns:a16="http://schemas.microsoft.com/office/drawing/2014/main" id="{1286951A-BD5F-30B4-A2FD-7F6C49B9C7E8}"/>
              </a:ext>
            </a:extLst>
          </p:cNvPr>
          <p:cNvSpPr/>
          <p:nvPr/>
        </p:nvSpPr>
        <p:spPr>
          <a:xfrm>
            <a:off x="-1" y="-1072"/>
            <a:ext cx="1196021" cy="261610"/>
          </a:xfrm>
          <a:custGeom>
            <a:avLst/>
            <a:gdLst>
              <a:gd name="connsiteX0" fmla="*/ 0 w 1491916"/>
              <a:gd name="connsiteY0" fmla="*/ 0 h 369332"/>
              <a:gd name="connsiteX1" fmla="*/ 1307250 w 1491916"/>
              <a:gd name="connsiteY1" fmla="*/ 0 h 369332"/>
              <a:gd name="connsiteX2" fmla="*/ 1491916 w 1491916"/>
              <a:gd name="connsiteY2" fmla="*/ 184666 h 369332"/>
              <a:gd name="connsiteX3" fmla="*/ 1307250 w 1491916"/>
              <a:gd name="connsiteY3" fmla="*/ 369332 h 369332"/>
              <a:gd name="connsiteX4" fmla="*/ 0 w 1491916"/>
              <a:gd name="connsiteY4" fmla="*/ 369332 h 369332"/>
              <a:gd name="connsiteX5" fmla="*/ 0 w 1491916"/>
              <a:gd name="connsiteY5" fmla="*/ 0 h 369332"/>
              <a:gd name="connsiteX0" fmla="*/ 0 w 1534778"/>
              <a:gd name="connsiteY0" fmla="*/ 0 h 369332"/>
              <a:gd name="connsiteX1" fmla="*/ 1307250 w 1534778"/>
              <a:gd name="connsiteY1" fmla="*/ 0 h 369332"/>
              <a:gd name="connsiteX2" fmla="*/ 1534778 w 1534778"/>
              <a:gd name="connsiteY2" fmla="*/ 3691 h 369332"/>
              <a:gd name="connsiteX3" fmla="*/ 1307250 w 1534778"/>
              <a:gd name="connsiteY3" fmla="*/ 369332 h 369332"/>
              <a:gd name="connsiteX4" fmla="*/ 0 w 1534778"/>
              <a:gd name="connsiteY4" fmla="*/ 369332 h 369332"/>
              <a:gd name="connsiteX5" fmla="*/ 0 w 1534778"/>
              <a:gd name="connsiteY5" fmla="*/ 0 h 369332"/>
              <a:gd name="connsiteX0" fmla="*/ 0 w 1537160"/>
              <a:gd name="connsiteY0" fmla="*/ 1072 h 370404"/>
              <a:gd name="connsiteX1" fmla="*/ 1307250 w 1537160"/>
              <a:gd name="connsiteY1" fmla="*/ 1072 h 370404"/>
              <a:gd name="connsiteX2" fmla="*/ 1537160 w 1537160"/>
              <a:gd name="connsiteY2" fmla="*/ 0 h 370404"/>
              <a:gd name="connsiteX3" fmla="*/ 1307250 w 1537160"/>
              <a:gd name="connsiteY3" fmla="*/ 370404 h 370404"/>
              <a:gd name="connsiteX4" fmla="*/ 0 w 1537160"/>
              <a:gd name="connsiteY4" fmla="*/ 370404 h 370404"/>
              <a:gd name="connsiteX5" fmla="*/ 0 w 1537160"/>
              <a:gd name="connsiteY5" fmla="*/ 1072 h 370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37160" h="370404">
                <a:moveTo>
                  <a:pt x="0" y="1072"/>
                </a:moveTo>
                <a:lnTo>
                  <a:pt x="1307250" y="1072"/>
                </a:lnTo>
                <a:lnTo>
                  <a:pt x="1537160" y="0"/>
                </a:lnTo>
                <a:lnTo>
                  <a:pt x="1307250" y="370404"/>
                </a:lnTo>
                <a:lnTo>
                  <a:pt x="0" y="370404"/>
                </a:lnTo>
                <a:lnTo>
                  <a:pt x="0" y="1072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5" name="Imagen 14" descr="Texto&#10;&#10;Descripción generada automáticamente">
            <a:extLst>
              <a:ext uri="{FF2B5EF4-FFF2-40B4-BE49-F238E27FC236}">
                <a16:creationId xmlns:a16="http://schemas.microsoft.com/office/drawing/2014/main" id="{83E30B04-1708-A3FF-15F9-5D3FA157F8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2585" y="11506190"/>
            <a:ext cx="2033951" cy="495776"/>
          </a:xfrm>
          <a:prstGeom prst="rect">
            <a:avLst/>
          </a:prstGeom>
        </p:spPr>
      </p:pic>
      <p:grpSp>
        <p:nvGrpSpPr>
          <p:cNvPr id="60" name="Grupo 59">
            <a:extLst>
              <a:ext uri="{FF2B5EF4-FFF2-40B4-BE49-F238E27FC236}">
                <a16:creationId xmlns:a16="http://schemas.microsoft.com/office/drawing/2014/main" id="{8D7A5BF7-EBA6-0141-9CE2-B1908A565E4B}"/>
              </a:ext>
            </a:extLst>
          </p:cNvPr>
          <p:cNvGrpSpPr/>
          <p:nvPr/>
        </p:nvGrpSpPr>
        <p:grpSpPr>
          <a:xfrm>
            <a:off x="622451" y="2503979"/>
            <a:ext cx="4863978" cy="836048"/>
            <a:chOff x="622451" y="1973251"/>
            <a:chExt cx="4863978" cy="836048"/>
          </a:xfrm>
        </p:grpSpPr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C1E8EBDB-7423-C77D-1392-9271C66BDBD8}"/>
                </a:ext>
              </a:extLst>
            </p:cNvPr>
            <p:cNvSpPr/>
            <p:nvPr/>
          </p:nvSpPr>
          <p:spPr>
            <a:xfrm>
              <a:off x="622451" y="1973251"/>
              <a:ext cx="256463" cy="270782"/>
            </a:xfrm>
            <a:prstGeom prst="ellipse">
              <a:avLst/>
            </a:prstGeom>
            <a:solidFill>
              <a:srgbClr val="0F9ED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1</a:t>
              </a:r>
              <a:endParaRPr lang="es-ES_tradnl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  <p:sp>
          <p:nvSpPr>
            <p:cNvPr id="20" name="CuadroTexto 19">
              <a:extLst>
                <a:ext uri="{FF2B5EF4-FFF2-40B4-BE49-F238E27FC236}">
                  <a16:creationId xmlns:a16="http://schemas.microsoft.com/office/drawing/2014/main" id="{410C3B3E-FF21-40FD-FC9A-860CF34B0A72}"/>
                </a:ext>
              </a:extLst>
            </p:cNvPr>
            <p:cNvSpPr txBox="1"/>
            <p:nvPr/>
          </p:nvSpPr>
          <p:spPr>
            <a:xfrm>
              <a:off x="852843" y="1973251"/>
              <a:ext cx="34993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Evaluación de la evidencia</a:t>
              </a:r>
            </a:p>
          </p:txBody>
        </p:sp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BF47B4B6-3374-D503-625B-BF3124A18457}"/>
                </a:ext>
              </a:extLst>
            </p:cNvPr>
            <p:cNvSpPr txBox="1"/>
            <p:nvPr/>
          </p:nvSpPr>
          <p:spPr>
            <a:xfrm>
              <a:off x="852842" y="2194387"/>
              <a:ext cx="4633587" cy="61491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171450" lvl="0" indent="-171450" algn="just">
                <a:lnSpc>
                  <a:spcPct val="115000"/>
                </a:lnSpc>
                <a:buClr>
                  <a:srgbClr val="0070C0"/>
                </a:buClr>
                <a:buFont typeface="Arial" panose="020B0604020202020204" pitchFamily="34" charset="0"/>
                <a:buChar char="•"/>
                <a:defRPr sz="1000" kern="100">
                  <a:latin typeface="Poppins" panose="00000500000000000000" pitchFamily="2" charset="0"/>
                  <a:cs typeface="Poppins" panose="00000500000000000000" pitchFamily="2" charset="0"/>
                </a:defRPr>
              </a:lvl1pPr>
            </a:lstStyle>
            <a:p>
              <a:pPr marL="0" lvl="0" indent="0">
                <a:lnSpc>
                  <a:spcPct val="115000"/>
                </a:lnSpc>
                <a:buNone/>
              </a:pPr>
              <a:r>
                <a:rPr lang="es-VE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Es un proceso que permite validar datos e información a través del análisis, por lo que esta se utiliza en diversos ámbitos de estudio siendo esencial para tomar decisiones informadas.</a:t>
              </a:r>
              <a:endParaRPr lang="es-VE" sz="1000" kern="100" dirty="0">
                <a:effectLst/>
                <a:latin typeface="Poppins" panose="00000500000000000000" pitchFamily="2" charset="0"/>
                <a:ea typeface="Aptos" panose="020B0004020202020204" pitchFamily="34" charset="0"/>
                <a:cs typeface="Poppins" panose="00000500000000000000" pitchFamily="2" charset="0"/>
              </a:endParaRPr>
            </a:p>
          </p:txBody>
        </p:sp>
      </p:grpSp>
      <p:grpSp>
        <p:nvGrpSpPr>
          <p:cNvPr id="61" name="Grupo 60">
            <a:extLst>
              <a:ext uri="{FF2B5EF4-FFF2-40B4-BE49-F238E27FC236}">
                <a16:creationId xmlns:a16="http://schemas.microsoft.com/office/drawing/2014/main" id="{8339133A-2C2F-23F1-233B-3FC54147A78A}"/>
              </a:ext>
            </a:extLst>
          </p:cNvPr>
          <p:cNvGrpSpPr/>
          <p:nvPr/>
        </p:nvGrpSpPr>
        <p:grpSpPr>
          <a:xfrm>
            <a:off x="622451" y="3477687"/>
            <a:ext cx="4863980" cy="1013019"/>
            <a:chOff x="622451" y="2986270"/>
            <a:chExt cx="4863980" cy="1013019"/>
          </a:xfrm>
        </p:grpSpPr>
        <p:sp>
          <p:nvSpPr>
            <p:cNvPr id="23" name="Elipse 22">
              <a:extLst>
                <a:ext uri="{FF2B5EF4-FFF2-40B4-BE49-F238E27FC236}">
                  <a16:creationId xmlns:a16="http://schemas.microsoft.com/office/drawing/2014/main" id="{B0B1D46F-9A71-647E-6D0A-7016D0B2EF1A}"/>
                </a:ext>
              </a:extLst>
            </p:cNvPr>
            <p:cNvSpPr/>
            <p:nvPr/>
          </p:nvSpPr>
          <p:spPr>
            <a:xfrm>
              <a:off x="622451" y="2986270"/>
              <a:ext cx="256463" cy="270782"/>
            </a:xfrm>
            <a:prstGeom prst="ellipse">
              <a:avLst/>
            </a:prstGeom>
            <a:solidFill>
              <a:srgbClr val="0F9ED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>
                  <a:latin typeface="Poppins SemiBold" panose="00000700000000000000" pitchFamily="2" charset="0"/>
                  <a:cs typeface="Poppins SemiBold" panose="00000700000000000000" pitchFamily="2" charset="0"/>
                </a:rPr>
                <a:t>2</a:t>
              </a:r>
              <a:endParaRPr lang="es-ES_tradnl" sz="1200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A5DE67D4-C176-AFE2-E491-1B952E100099}"/>
                </a:ext>
              </a:extLst>
            </p:cNvPr>
            <p:cNvSpPr txBox="1"/>
            <p:nvPr/>
          </p:nvSpPr>
          <p:spPr>
            <a:xfrm>
              <a:off x="852843" y="2986270"/>
              <a:ext cx="34993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Inconsistencia en la evidencia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AAE395EA-F606-88F3-06CA-8DFDFB4FDF44}"/>
                </a:ext>
              </a:extLst>
            </p:cNvPr>
            <p:cNvSpPr txBox="1"/>
            <p:nvPr/>
          </p:nvSpPr>
          <p:spPr>
            <a:xfrm>
              <a:off x="852843" y="3207406"/>
              <a:ext cx="4633588" cy="79188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15000"/>
                </a:lnSpc>
              </a:pPr>
              <a:r>
                <a:rPr lang="es-VE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Esta refiere cierta a cantidad de evidencia que no es consistente con los resultados presentados, ya que los mismos presentan falta de coherencia y puede ser debido a errores en la obtención de información</a:t>
              </a:r>
              <a:r>
                <a:rPr lang="es-VE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.</a:t>
              </a:r>
              <a:endParaRPr lang="es-VE" sz="1000" kern="100" dirty="0">
                <a:effectLst/>
                <a:latin typeface="Poppins" panose="00000500000000000000" pitchFamily="2" charset="0"/>
                <a:ea typeface="Aptos" panose="020B0004020202020204" pitchFamily="34" charset="0"/>
                <a:cs typeface="Poppins" panose="00000500000000000000" pitchFamily="2" charset="0"/>
              </a:endParaRPr>
            </a:p>
          </p:txBody>
        </p:sp>
      </p:grpSp>
      <p:grpSp>
        <p:nvGrpSpPr>
          <p:cNvPr id="62" name="Grupo 61">
            <a:extLst>
              <a:ext uri="{FF2B5EF4-FFF2-40B4-BE49-F238E27FC236}">
                <a16:creationId xmlns:a16="http://schemas.microsoft.com/office/drawing/2014/main" id="{3BF79355-188A-D6BD-3893-05A650E0A12E}"/>
              </a:ext>
            </a:extLst>
          </p:cNvPr>
          <p:cNvGrpSpPr/>
          <p:nvPr/>
        </p:nvGrpSpPr>
        <p:grpSpPr>
          <a:xfrm>
            <a:off x="635152" y="4628366"/>
            <a:ext cx="4851277" cy="1431205"/>
            <a:chOff x="635152" y="3819847"/>
            <a:chExt cx="4851277" cy="1591448"/>
          </a:xfrm>
        </p:grpSpPr>
        <p:sp>
          <p:nvSpPr>
            <p:cNvPr id="26" name="Elipse 25">
              <a:extLst>
                <a:ext uri="{FF2B5EF4-FFF2-40B4-BE49-F238E27FC236}">
                  <a16:creationId xmlns:a16="http://schemas.microsoft.com/office/drawing/2014/main" id="{B1B62FC7-3312-F434-F66E-6A2E271ABDAC}"/>
                </a:ext>
              </a:extLst>
            </p:cNvPr>
            <p:cNvSpPr/>
            <p:nvPr/>
          </p:nvSpPr>
          <p:spPr>
            <a:xfrm>
              <a:off x="635152" y="3819847"/>
              <a:ext cx="243762" cy="270782"/>
            </a:xfrm>
            <a:prstGeom prst="ellipse">
              <a:avLst/>
            </a:prstGeom>
            <a:solidFill>
              <a:srgbClr val="0F9ED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3</a:t>
              </a:r>
            </a:p>
          </p:txBody>
        </p:sp>
        <p:sp>
          <p:nvSpPr>
            <p:cNvPr id="27" name="CuadroTexto 26">
              <a:extLst>
                <a:ext uri="{FF2B5EF4-FFF2-40B4-BE49-F238E27FC236}">
                  <a16:creationId xmlns:a16="http://schemas.microsoft.com/office/drawing/2014/main" id="{749B8255-B584-B1A6-724B-6401CC1CD626}"/>
                </a:ext>
              </a:extLst>
            </p:cNvPr>
            <p:cNvSpPr txBox="1"/>
            <p:nvPr/>
          </p:nvSpPr>
          <p:spPr>
            <a:xfrm>
              <a:off x="852843" y="3819847"/>
              <a:ext cx="4018982" cy="3080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Evaluación en la evidencia e inconsistencia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8E9C38DD-165A-CA3A-FC68-39C2EF742ED9}"/>
                </a:ext>
              </a:extLst>
            </p:cNvPr>
            <p:cNvSpPr txBox="1"/>
            <p:nvPr/>
          </p:nvSpPr>
          <p:spPr>
            <a:xfrm>
              <a:off x="852840" y="4137179"/>
              <a:ext cx="4633589" cy="1274116"/>
            </a:xfrm>
            <a:prstGeom prst="rect">
              <a:avLst/>
            </a:prstGeom>
            <a:noFill/>
          </p:spPr>
          <p:txBody>
            <a:bodyPr wrap="square" numCol="1">
              <a:spAutoFit/>
            </a:bodyPr>
            <a:lstStyle/>
            <a:p>
              <a:pPr algn="just">
                <a:lnSpc>
                  <a:spcPct val="115000"/>
                </a:lnSpc>
              </a:pPr>
              <a:r>
                <a:rPr lang="es-MX" sz="1000" dirty="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La evaluación de evidencia e inconsistencias es crucial para asegurar la validez y confiabilidad de cualquier evaluación. Detectar y analizar inconsistencias es fundamental para identificar errores posibles que puedan afectar la evaluación. Abordar estas inconsistencias de manera crítica y rigurosa mejora la calidad de la evaluación y garantiza que las conclusiones sean sólidas.</a:t>
              </a:r>
            </a:p>
          </p:txBody>
        </p:sp>
      </p:grpSp>
      <p:grpSp>
        <p:nvGrpSpPr>
          <p:cNvPr id="64" name="Grupo 63">
            <a:extLst>
              <a:ext uri="{FF2B5EF4-FFF2-40B4-BE49-F238E27FC236}">
                <a16:creationId xmlns:a16="http://schemas.microsoft.com/office/drawing/2014/main" id="{A044CEAE-98B2-1316-AABE-20E0EF82EBDF}"/>
              </a:ext>
            </a:extLst>
          </p:cNvPr>
          <p:cNvGrpSpPr/>
          <p:nvPr/>
        </p:nvGrpSpPr>
        <p:grpSpPr>
          <a:xfrm>
            <a:off x="622449" y="8055797"/>
            <a:ext cx="4684391" cy="1366263"/>
            <a:chOff x="622451" y="6183472"/>
            <a:chExt cx="4684391" cy="1366263"/>
          </a:xfrm>
        </p:grpSpPr>
        <p:sp>
          <p:nvSpPr>
            <p:cNvPr id="33" name="Elipse 32">
              <a:extLst>
                <a:ext uri="{FF2B5EF4-FFF2-40B4-BE49-F238E27FC236}">
                  <a16:creationId xmlns:a16="http://schemas.microsoft.com/office/drawing/2014/main" id="{0FC81EA8-B3AA-8550-0167-D81FD2D5CF39}"/>
                </a:ext>
              </a:extLst>
            </p:cNvPr>
            <p:cNvSpPr/>
            <p:nvPr/>
          </p:nvSpPr>
          <p:spPr>
            <a:xfrm>
              <a:off x="622451" y="6183472"/>
              <a:ext cx="256463" cy="270782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5</a:t>
              </a:r>
            </a:p>
          </p:txBody>
        </p:sp>
        <p:sp>
          <p:nvSpPr>
            <p:cNvPr id="34" name="CuadroTexto 33">
              <a:extLst>
                <a:ext uri="{FF2B5EF4-FFF2-40B4-BE49-F238E27FC236}">
                  <a16:creationId xmlns:a16="http://schemas.microsoft.com/office/drawing/2014/main" id="{64BFAEC7-F537-0E94-998C-4725AD03035F}"/>
                </a:ext>
              </a:extLst>
            </p:cNvPr>
            <p:cNvSpPr txBox="1"/>
            <p:nvPr/>
          </p:nvSpPr>
          <p:spPr>
            <a:xfrm>
              <a:off x="852843" y="6183472"/>
              <a:ext cx="38218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Principales característica de la teoría de la evidencia</a:t>
              </a:r>
            </a:p>
          </p:txBody>
        </p:sp>
        <p:sp>
          <p:nvSpPr>
            <p:cNvPr id="35" name="CuadroTexto 34">
              <a:extLst>
                <a:ext uri="{FF2B5EF4-FFF2-40B4-BE49-F238E27FC236}">
                  <a16:creationId xmlns:a16="http://schemas.microsoft.com/office/drawing/2014/main" id="{C4CE4FA1-5947-B602-0F53-C9472873F83B}"/>
                </a:ext>
              </a:extLst>
            </p:cNvPr>
            <p:cNvSpPr txBox="1"/>
            <p:nvPr/>
          </p:nvSpPr>
          <p:spPr>
            <a:xfrm>
              <a:off x="852842" y="6580880"/>
              <a:ext cx="4454000" cy="96885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171450" lvl="0" indent="-171450" algn="just">
                <a:lnSpc>
                  <a:spcPct val="115000"/>
                </a:lnSpc>
                <a:buClr>
                  <a:srgbClr val="0070C0"/>
                </a:buClr>
                <a:buFont typeface="Arial" panose="020B0604020202020204" pitchFamily="34" charset="0"/>
                <a:buChar char="•"/>
                <a:defRPr sz="1000" kern="100">
                  <a:latin typeface="Poppins" panose="00000500000000000000" pitchFamily="2" charset="0"/>
                  <a:cs typeface="Poppins" panose="00000500000000000000" pitchFamily="2" charset="0"/>
                </a:defRPr>
              </a:lvl1pPr>
            </a:lstStyle>
            <a:p>
              <a:pPr marL="171450" indent="-17145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MX" sz="1000" b="1" dirty="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Maneja la ignorancia: </a:t>
              </a:r>
              <a:r>
                <a:rPr lang="es-MX" sz="1000" dirty="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La teoría de la evidencia puede representar la ignorancia e incertidumbre.</a:t>
              </a:r>
            </a:p>
            <a:p>
              <a:pPr marL="171450" indent="-17145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MX" sz="1000" b="1" dirty="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Combina evidencia: </a:t>
              </a:r>
              <a:r>
                <a:rPr lang="es-MX" sz="1000" dirty="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Permite combinar evidencia de distintas fuentes.</a:t>
              </a:r>
            </a:p>
            <a:p>
              <a:pPr marL="171450" indent="-17145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MX" sz="1000" b="1" dirty="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Flexibilidad: </a:t>
              </a:r>
              <a:r>
                <a:rPr lang="es-MX" sz="1000" dirty="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No requiere probabilidades precisas.</a:t>
              </a:r>
            </a:p>
          </p:txBody>
        </p:sp>
      </p:grpSp>
      <p:grpSp>
        <p:nvGrpSpPr>
          <p:cNvPr id="68" name="Grupo 67">
            <a:extLst>
              <a:ext uri="{FF2B5EF4-FFF2-40B4-BE49-F238E27FC236}">
                <a16:creationId xmlns:a16="http://schemas.microsoft.com/office/drawing/2014/main" id="{DF00C311-7277-FA5C-FF81-E313A7EFD41C}"/>
              </a:ext>
            </a:extLst>
          </p:cNvPr>
          <p:cNvGrpSpPr/>
          <p:nvPr/>
        </p:nvGrpSpPr>
        <p:grpSpPr>
          <a:xfrm>
            <a:off x="622451" y="9559719"/>
            <a:ext cx="4603253" cy="1182681"/>
            <a:chOff x="622451" y="10484661"/>
            <a:chExt cx="4603253" cy="1182681"/>
          </a:xfrm>
        </p:grpSpPr>
        <p:sp>
          <p:nvSpPr>
            <p:cNvPr id="47" name="Elipse 46">
              <a:extLst>
                <a:ext uri="{FF2B5EF4-FFF2-40B4-BE49-F238E27FC236}">
                  <a16:creationId xmlns:a16="http://schemas.microsoft.com/office/drawing/2014/main" id="{B5348D81-DE1E-8F1B-9CD0-2D454BB170BA}"/>
                </a:ext>
              </a:extLst>
            </p:cNvPr>
            <p:cNvSpPr/>
            <p:nvPr/>
          </p:nvSpPr>
          <p:spPr>
            <a:xfrm>
              <a:off x="622451" y="10484661"/>
              <a:ext cx="256463" cy="270782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6</a:t>
              </a:r>
              <a:endParaRPr lang="es-ES_tradnl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  <p:sp>
          <p:nvSpPr>
            <p:cNvPr id="48" name="CuadroTexto 47">
              <a:extLst>
                <a:ext uri="{FF2B5EF4-FFF2-40B4-BE49-F238E27FC236}">
                  <a16:creationId xmlns:a16="http://schemas.microsoft.com/office/drawing/2014/main" id="{4043D5AF-2593-4F37-1286-AF688FF03445}"/>
                </a:ext>
              </a:extLst>
            </p:cNvPr>
            <p:cNvSpPr txBox="1"/>
            <p:nvPr/>
          </p:nvSpPr>
          <p:spPr>
            <a:xfrm>
              <a:off x="852843" y="10484661"/>
              <a:ext cx="401898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Tipos de evidencia</a:t>
              </a:r>
            </a:p>
          </p:txBody>
        </p:sp>
        <p:sp>
          <p:nvSpPr>
            <p:cNvPr id="49" name="CuadroTexto 48">
              <a:extLst>
                <a:ext uri="{FF2B5EF4-FFF2-40B4-BE49-F238E27FC236}">
                  <a16:creationId xmlns:a16="http://schemas.microsoft.com/office/drawing/2014/main" id="{601F94D5-1F8A-EECC-5D0A-2FD2D78558EA}"/>
                </a:ext>
              </a:extLst>
            </p:cNvPr>
            <p:cNvSpPr txBox="1"/>
            <p:nvPr/>
          </p:nvSpPr>
          <p:spPr>
            <a:xfrm>
              <a:off x="852843" y="10705797"/>
              <a:ext cx="4372861" cy="96154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lnSpc>
                  <a:spcPct val="114000"/>
                </a:lnSpc>
                <a:buClr>
                  <a:schemeClr val="accent5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MX" sz="1000" b="1" dirty="0">
                  <a:solidFill>
                    <a:schemeClr val="dk1"/>
                  </a:solidFill>
                  <a:latin typeface="Poppins"/>
                  <a:cs typeface="Poppins"/>
                  <a:sym typeface="Poppins"/>
                </a:rPr>
                <a:t>Evidencia documental</a:t>
              </a:r>
            </a:p>
            <a:p>
              <a:pPr marL="171450" indent="-171450">
                <a:lnSpc>
                  <a:spcPct val="114000"/>
                </a:lnSpc>
                <a:buClr>
                  <a:schemeClr val="accent5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MX" sz="1000" b="1" dirty="0">
                  <a:solidFill>
                    <a:schemeClr val="dk1"/>
                  </a:solidFill>
                  <a:latin typeface="Poppins"/>
                  <a:cs typeface="Poppins"/>
                  <a:sym typeface="Poppins"/>
                </a:rPr>
                <a:t>Evidencia testimonial</a:t>
              </a:r>
            </a:p>
            <a:p>
              <a:pPr marL="171450" indent="-171450">
                <a:lnSpc>
                  <a:spcPct val="114000"/>
                </a:lnSpc>
                <a:buClr>
                  <a:schemeClr val="accent5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MX" sz="1000" b="1" dirty="0">
                  <a:solidFill>
                    <a:schemeClr val="dk1"/>
                  </a:solidFill>
                  <a:latin typeface="Poppins"/>
                  <a:cs typeface="Poppins"/>
                  <a:sym typeface="Poppins"/>
                </a:rPr>
                <a:t>Evidencia física</a:t>
              </a:r>
            </a:p>
            <a:p>
              <a:pPr marL="171450" indent="-171450">
                <a:lnSpc>
                  <a:spcPct val="114000"/>
                </a:lnSpc>
                <a:buClr>
                  <a:schemeClr val="accent5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MX" sz="1000" b="1" dirty="0">
                  <a:solidFill>
                    <a:schemeClr val="dk1"/>
                  </a:solidFill>
                  <a:latin typeface="Poppins"/>
                  <a:cs typeface="Poppins"/>
                  <a:sym typeface="Poppins"/>
                </a:rPr>
                <a:t>Evidencia analítica</a:t>
              </a:r>
            </a:p>
            <a:p>
              <a:pPr marL="171450" indent="-171450">
                <a:lnSpc>
                  <a:spcPct val="114000"/>
                </a:lnSpc>
                <a:buClr>
                  <a:schemeClr val="accent5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MX" sz="1000" b="1" dirty="0">
                  <a:solidFill>
                    <a:schemeClr val="dk1"/>
                  </a:solidFill>
                  <a:latin typeface="Poppins"/>
                  <a:cs typeface="Poppins"/>
                  <a:sym typeface="Poppins"/>
                </a:rPr>
                <a:t>Evidencia científica</a:t>
              </a:r>
              <a:endParaRPr lang="es-MX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endParaRPr>
            </a:p>
          </p:txBody>
        </p:sp>
      </p:grpSp>
      <p:cxnSp>
        <p:nvCxnSpPr>
          <p:cNvPr id="54" name="Conector recto 53">
            <a:extLst>
              <a:ext uri="{FF2B5EF4-FFF2-40B4-BE49-F238E27FC236}">
                <a16:creationId xmlns:a16="http://schemas.microsoft.com/office/drawing/2014/main" id="{DFD2EC8B-C40E-D55F-2E92-5723F8CFD548}"/>
              </a:ext>
            </a:extLst>
          </p:cNvPr>
          <p:cNvCxnSpPr>
            <a:cxnSpLocks/>
          </p:cNvCxnSpPr>
          <p:nvPr/>
        </p:nvCxnSpPr>
        <p:spPr>
          <a:xfrm flipV="1">
            <a:off x="404039" y="3637540"/>
            <a:ext cx="204804" cy="1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id="{8134F518-F242-6E5A-B458-593A6190CF8D}"/>
              </a:ext>
            </a:extLst>
          </p:cNvPr>
          <p:cNvCxnSpPr>
            <a:cxnSpLocks/>
          </p:cNvCxnSpPr>
          <p:nvPr/>
        </p:nvCxnSpPr>
        <p:spPr>
          <a:xfrm flipV="1">
            <a:off x="411203" y="6328674"/>
            <a:ext cx="204804" cy="1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3" name="Grupo 62">
            <a:extLst>
              <a:ext uri="{FF2B5EF4-FFF2-40B4-BE49-F238E27FC236}">
                <a16:creationId xmlns:a16="http://schemas.microsoft.com/office/drawing/2014/main" id="{C42521BD-4B3B-3CFB-EFDC-CE33419C76E8}"/>
              </a:ext>
            </a:extLst>
          </p:cNvPr>
          <p:cNvGrpSpPr/>
          <p:nvPr/>
        </p:nvGrpSpPr>
        <p:grpSpPr>
          <a:xfrm>
            <a:off x="622451" y="6197231"/>
            <a:ext cx="4759452" cy="1720906"/>
            <a:chOff x="622451" y="5142950"/>
            <a:chExt cx="4744629" cy="1720906"/>
          </a:xfrm>
        </p:grpSpPr>
        <p:sp>
          <p:nvSpPr>
            <p:cNvPr id="30" name="CuadroTexto 29">
              <a:extLst>
                <a:ext uri="{FF2B5EF4-FFF2-40B4-BE49-F238E27FC236}">
                  <a16:creationId xmlns:a16="http://schemas.microsoft.com/office/drawing/2014/main" id="{FD5B702B-59DF-B0BC-A19E-B0C1A15AD0FD}"/>
                </a:ext>
              </a:extLst>
            </p:cNvPr>
            <p:cNvSpPr txBox="1"/>
            <p:nvPr/>
          </p:nvSpPr>
          <p:spPr>
            <a:xfrm>
              <a:off x="852843" y="5142950"/>
              <a:ext cx="34993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Teoría de la evidencia</a:t>
              </a:r>
            </a:p>
          </p:txBody>
        </p:sp>
        <p:sp>
          <p:nvSpPr>
            <p:cNvPr id="31" name="CuadroTexto 30">
              <a:extLst>
                <a:ext uri="{FF2B5EF4-FFF2-40B4-BE49-F238E27FC236}">
                  <a16:creationId xmlns:a16="http://schemas.microsoft.com/office/drawing/2014/main" id="{F4E3B27C-261B-DD7C-CC9F-C1C185947BF1}"/>
                </a:ext>
              </a:extLst>
            </p:cNvPr>
            <p:cNvSpPr txBox="1"/>
            <p:nvPr/>
          </p:nvSpPr>
          <p:spPr>
            <a:xfrm>
              <a:off x="852842" y="5364086"/>
              <a:ext cx="4514238" cy="149977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15000"/>
                </a:lnSpc>
              </a:pPr>
              <a:r>
                <a:rPr lang="es-MX" sz="1000" dirty="0">
                  <a:solidFill>
                    <a:schemeClr val="dk1"/>
                  </a:solidFill>
                  <a:latin typeface="Poppins"/>
                  <a:cs typeface="Poppins"/>
                  <a:sym typeface="Poppins"/>
                </a:rPr>
                <a:t>La teoría de la evidencia, o teoría de Dempster-Shafer, es un marco utilizado para combinar diferentes fuentes de evidencia y llegar a una creencia. Se enfoca en asignar funciones de creencia a conjuntos de eventos, lo que ayuda a medir el grado de apoyo de la evidencia. Esta teoría se basa en la credibilidad de que un evento pueda ocurrir, y se diferencia de otras teorías de incertidumbre como la teoría de probabilidad al representar la ignorancia y la incertidumbre de manera más flexible.</a:t>
              </a:r>
              <a:endParaRPr lang="es-ES" sz="1000" dirty="0">
                <a:solidFill>
                  <a:schemeClr val="dk1"/>
                </a:solidFill>
                <a:latin typeface="Poppins"/>
                <a:cs typeface="Poppins"/>
                <a:sym typeface="Poppins"/>
              </a:endParaRPr>
            </a:p>
          </p:txBody>
        </p:sp>
        <p:sp>
          <p:nvSpPr>
            <p:cNvPr id="29" name="Elipse 28">
              <a:extLst>
                <a:ext uri="{FF2B5EF4-FFF2-40B4-BE49-F238E27FC236}">
                  <a16:creationId xmlns:a16="http://schemas.microsoft.com/office/drawing/2014/main" id="{3E85AEEB-BB89-3DD5-2A0B-FAAC00FD10F0}"/>
                </a:ext>
              </a:extLst>
            </p:cNvPr>
            <p:cNvSpPr/>
            <p:nvPr/>
          </p:nvSpPr>
          <p:spPr>
            <a:xfrm>
              <a:off x="622451" y="5142950"/>
              <a:ext cx="256463" cy="270782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4</a:t>
              </a:r>
              <a:endParaRPr lang="es-ES_tradnl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</p:grp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027DE652-5A26-E21F-C132-8F0CB67F3044}"/>
              </a:ext>
            </a:extLst>
          </p:cNvPr>
          <p:cNvCxnSpPr>
            <a:cxnSpLocks/>
          </p:cNvCxnSpPr>
          <p:nvPr/>
        </p:nvCxnSpPr>
        <p:spPr>
          <a:xfrm flipV="1">
            <a:off x="404292" y="8191188"/>
            <a:ext cx="204804" cy="1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C4F08116-2C21-3170-BAC1-465D3D4D72CB}"/>
              </a:ext>
            </a:extLst>
          </p:cNvPr>
          <p:cNvSpPr txBox="1"/>
          <p:nvPr/>
        </p:nvSpPr>
        <p:spPr>
          <a:xfrm>
            <a:off x="5381904" y="1489894"/>
            <a:ext cx="13837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Poppins" panose="00000500000000000000" pitchFamily="2" charset="0"/>
                <a:cs typeface="Poppins" panose="00000500000000000000" pitchFamily="2" charset="0"/>
              </a:rPr>
              <a:t>GUIA DEL DOCENTE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354F841E-0FBB-6229-DD59-DADA2324EB00}"/>
              </a:ext>
            </a:extLst>
          </p:cNvPr>
          <p:cNvCxnSpPr>
            <a:cxnSpLocks/>
          </p:cNvCxnSpPr>
          <p:nvPr/>
        </p:nvCxnSpPr>
        <p:spPr>
          <a:xfrm>
            <a:off x="0" y="1748274"/>
            <a:ext cx="6858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041BC16-41D4-B635-7598-C1AE0B8F23F9}"/>
              </a:ext>
            </a:extLst>
          </p:cNvPr>
          <p:cNvSpPr txBox="1"/>
          <p:nvPr/>
        </p:nvSpPr>
        <p:spPr>
          <a:xfrm>
            <a:off x="5649560" y="86696"/>
            <a:ext cx="1146412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" sz="1000" b="1" dirty="0">
                <a:solidFill>
                  <a:schemeClr val="accent1">
                    <a:lumMod val="75000"/>
                  </a:schemeClr>
                </a:solidFill>
                <a:latin typeface="Poppins ExtraBold" panose="00000900000000000000" pitchFamily="2" charset="0"/>
                <a:ea typeface="Poppins Medium"/>
                <a:cs typeface="Poppins ExtraBold" panose="00000900000000000000" pitchFamily="2" charset="0"/>
                <a:sym typeface="Poppins Medium"/>
              </a:rPr>
              <a:t>NIVEL BÁSICO</a:t>
            </a:r>
            <a:endParaRPr lang="es-PE" sz="1000" b="1" dirty="0">
              <a:solidFill>
                <a:schemeClr val="accent1">
                  <a:lumMod val="7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</a:endParaRPr>
          </a:p>
        </p:txBody>
      </p:sp>
      <p:sp>
        <p:nvSpPr>
          <p:cNvPr id="42" name="Google Shape;14;p2">
            <a:extLst>
              <a:ext uri="{FF2B5EF4-FFF2-40B4-BE49-F238E27FC236}">
                <a16:creationId xmlns:a16="http://schemas.microsoft.com/office/drawing/2014/main" id="{BFB6BFAE-4237-49C8-B132-02F17297B94C}"/>
              </a:ext>
            </a:extLst>
          </p:cNvPr>
          <p:cNvSpPr txBox="1"/>
          <p:nvPr/>
        </p:nvSpPr>
        <p:spPr>
          <a:xfrm>
            <a:off x="1464812" y="358436"/>
            <a:ext cx="4184748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n-US"/>
            </a:defPPr>
            <a:lvl1pPr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Poppins Light" panose="00000400000000000000" pitchFamily="2" charset="0"/>
                <a:ea typeface="Poppins Medium"/>
                <a:cs typeface="Poppins Light" panose="00000400000000000000" pitchFamily="2" charset="0"/>
              </a:defRPr>
            </a:lvl1pPr>
          </a:lstStyle>
          <a:p>
            <a:r>
              <a:rPr lang="es-PE" b="0" dirty="0">
                <a:solidFill>
                  <a:schemeClr val="tx1"/>
                </a:solidFill>
                <a:sym typeface="Poppins Medium"/>
              </a:rPr>
              <a:t>Área de Competencia: ESCEPTICISMO Y JUICIO PROFESIONAL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35E6628C-6574-BDBC-E216-64B80FF64DD5}"/>
              </a:ext>
            </a:extLst>
          </p:cNvPr>
          <p:cNvCxnSpPr>
            <a:cxnSpLocks/>
          </p:cNvCxnSpPr>
          <p:nvPr/>
        </p:nvCxnSpPr>
        <p:spPr>
          <a:xfrm flipV="1">
            <a:off x="417645" y="4747107"/>
            <a:ext cx="204804" cy="1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B5980285-83A2-3EC1-2370-CC8064B7323D}"/>
              </a:ext>
            </a:extLst>
          </p:cNvPr>
          <p:cNvSpPr txBox="1"/>
          <p:nvPr/>
        </p:nvSpPr>
        <p:spPr>
          <a:xfrm>
            <a:off x="0" y="0"/>
            <a:ext cx="1152000" cy="25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100" dirty="0">
                <a:solidFill>
                  <a:schemeClr val="bg1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NIE-4.a.ii-001</a:t>
            </a:r>
          </a:p>
        </p:txBody>
      </p:sp>
    </p:spTree>
    <p:extLst>
      <p:ext uri="{BB962C8B-B14F-4D97-AF65-F5344CB8AC3E}">
        <p14:creationId xmlns:p14="http://schemas.microsoft.com/office/powerpoint/2010/main" val="3686553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Conector: angular 17">
            <a:extLst>
              <a:ext uri="{FF2B5EF4-FFF2-40B4-BE49-F238E27FC236}">
                <a16:creationId xmlns:a16="http://schemas.microsoft.com/office/drawing/2014/main" id="{DB7A722B-4DD8-BEFA-C3CF-35D6F758148A}"/>
              </a:ext>
            </a:extLst>
          </p:cNvPr>
          <p:cNvCxnSpPr>
            <a:cxnSpLocks/>
            <a:stCxn id="14" idx="2"/>
            <a:endCxn id="47" idx="2"/>
          </p:cNvCxnSpPr>
          <p:nvPr/>
        </p:nvCxnSpPr>
        <p:spPr>
          <a:xfrm rot="10800000" flipV="1">
            <a:off x="622451" y="1989373"/>
            <a:ext cx="12700" cy="8565051"/>
          </a:xfrm>
          <a:prstGeom prst="bentConnector3">
            <a:avLst>
              <a:gd name="adj1" fmla="val 1800000"/>
            </a:avLst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5D7149E8-76A6-A07C-FDFB-ED62E53D3AB1}"/>
              </a:ext>
            </a:extLst>
          </p:cNvPr>
          <p:cNvSpPr txBox="1"/>
          <p:nvPr/>
        </p:nvSpPr>
        <p:spPr>
          <a:xfrm>
            <a:off x="724612" y="512386"/>
            <a:ext cx="5813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Poppins ExtraBold" panose="00000900000000000000" pitchFamily="2" charset="0"/>
                <a:cs typeface="Poppins ExtraBold" panose="00000900000000000000" pitchFamily="2" charset="0"/>
              </a:rPr>
              <a:t>Escepticismo Profesional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6C3EE19-588D-EE28-9F93-6A05A445B72A}"/>
              </a:ext>
            </a:extLst>
          </p:cNvPr>
          <p:cNvSpPr txBox="1"/>
          <p:nvPr/>
        </p:nvSpPr>
        <p:spPr>
          <a:xfrm>
            <a:off x="1931405" y="131019"/>
            <a:ext cx="3251563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n-US"/>
            </a:defPPr>
            <a:lvl1pPr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Poppins Light" panose="00000400000000000000" pitchFamily="2" charset="0"/>
                <a:ea typeface="Poppins Medium"/>
                <a:cs typeface="Poppins Light" panose="00000400000000000000" pitchFamily="2" charset="0"/>
              </a:defRPr>
            </a:lvl1pPr>
          </a:lstStyle>
          <a:p>
            <a:r>
              <a:rPr lang="es-PE" dirty="0">
                <a:solidFill>
                  <a:srgbClr val="FF0000"/>
                </a:solidFill>
                <a:sym typeface="Poppins Medium"/>
              </a:rPr>
              <a:t>NORMA INTERNACIONAL DE EDUCACIÓN IFAC N°4</a:t>
            </a:r>
          </a:p>
        </p:txBody>
      </p:sp>
      <p:sp>
        <p:nvSpPr>
          <p:cNvPr id="7" name="Google Shape;14;p2">
            <a:extLst>
              <a:ext uri="{FF2B5EF4-FFF2-40B4-BE49-F238E27FC236}">
                <a16:creationId xmlns:a16="http://schemas.microsoft.com/office/drawing/2014/main" id="{41818874-DCBE-A467-83C4-D747C46B68DB}"/>
              </a:ext>
            </a:extLst>
          </p:cNvPr>
          <p:cNvSpPr txBox="1"/>
          <p:nvPr/>
        </p:nvSpPr>
        <p:spPr>
          <a:xfrm>
            <a:off x="1807532" y="1517511"/>
            <a:ext cx="3499308" cy="161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s-VE"/>
            </a:defPPr>
            <a:lvl1pPr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>
                <a:effectLst/>
                <a:latin typeface="Poppins Light" panose="00000400000000000000" pitchFamily="2" charset="0"/>
                <a:ea typeface="Poppins Medium"/>
                <a:cs typeface="Poppins Light" panose="00000400000000000000" pitchFamily="2" charset="0"/>
              </a:defRPr>
            </a:lvl1pPr>
          </a:lstStyle>
          <a:p>
            <a:pPr defTabSz="914400"/>
            <a:r>
              <a:rPr lang="es-PE" sz="1050" b="0" dirty="0">
                <a:latin typeface="Poppins ExtraBold" panose="00000900000000000000" pitchFamily="2" charset="0"/>
                <a:cs typeface="Poppins ExtraBold" panose="00000900000000000000" pitchFamily="2" charset="0"/>
                <a:sym typeface="Poppins Medium"/>
              </a:rPr>
              <a:t>Semana 6: Normativas y Regulaciones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40B7E440-9D76-9AD8-0DF2-1AFDDF1BD2AB}"/>
              </a:ext>
            </a:extLst>
          </p:cNvPr>
          <p:cNvSpPr/>
          <p:nvPr/>
        </p:nvSpPr>
        <p:spPr>
          <a:xfrm>
            <a:off x="1627940" y="959049"/>
            <a:ext cx="3858492" cy="461665"/>
          </a:xfrm>
          <a:prstGeom prst="round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s-PE" sz="900" dirty="0">
                <a:solidFill>
                  <a:schemeClr val="tx1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NIE-4.a.ii </a:t>
            </a:r>
            <a:r>
              <a:rPr lang="es-PE" sz="900" dirty="0">
                <a:solidFill>
                  <a:srgbClr val="FF0000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Aplicar técnicas para reducir los sesgos cuando se resuelven problemas, informe juicios, tomen decisiones y alcance conclusiones bien razonadas.</a:t>
            </a:r>
          </a:p>
        </p:txBody>
      </p:sp>
      <p:sp>
        <p:nvSpPr>
          <p:cNvPr id="8" name="Flecha: pentágono 10">
            <a:extLst>
              <a:ext uri="{FF2B5EF4-FFF2-40B4-BE49-F238E27FC236}">
                <a16:creationId xmlns:a16="http://schemas.microsoft.com/office/drawing/2014/main" id="{1286951A-BD5F-30B4-A2FD-7F6C49B9C7E8}"/>
              </a:ext>
            </a:extLst>
          </p:cNvPr>
          <p:cNvSpPr/>
          <p:nvPr/>
        </p:nvSpPr>
        <p:spPr>
          <a:xfrm>
            <a:off x="-1" y="-1072"/>
            <a:ext cx="1196021" cy="261610"/>
          </a:xfrm>
          <a:custGeom>
            <a:avLst/>
            <a:gdLst>
              <a:gd name="connsiteX0" fmla="*/ 0 w 1491916"/>
              <a:gd name="connsiteY0" fmla="*/ 0 h 369332"/>
              <a:gd name="connsiteX1" fmla="*/ 1307250 w 1491916"/>
              <a:gd name="connsiteY1" fmla="*/ 0 h 369332"/>
              <a:gd name="connsiteX2" fmla="*/ 1491916 w 1491916"/>
              <a:gd name="connsiteY2" fmla="*/ 184666 h 369332"/>
              <a:gd name="connsiteX3" fmla="*/ 1307250 w 1491916"/>
              <a:gd name="connsiteY3" fmla="*/ 369332 h 369332"/>
              <a:gd name="connsiteX4" fmla="*/ 0 w 1491916"/>
              <a:gd name="connsiteY4" fmla="*/ 369332 h 369332"/>
              <a:gd name="connsiteX5" fmla="*/ 0 w 1491916"/>
              <a:gd name="connsiteY5" fmla="*/ 0 h 369332"/>
              <a:gd name="connsiteX0" fmla="*/ 0 w 1534778"/>
              <a:gd name="connsiteY0" fmla="*/ 0 h 369332"/>
              <a:gd name="connsiteX1" fmla="*/ 1307250 w 1534778"/>
              <a:gd name="connsiteY1" fmla="*/ 0 h 369332"/>
              <a:gd name="connsiteX2" fmla="*/ 1534778 w 1534778"/>
              <a:gd name="connsiteY2" fmla="*/ 3691 h 369332"/>
              <a:gd name="connsiteX3" fmla="*/ 1307250 w 1534778"/>
              <a:gd name="connsiteY3" fmla="*/ 369332 h 369332"/>
              <a:gd name="connsiteX4" fmla="*/ 0 w 1534778"/>
              <a:gd name="connsiteY4" fmla="*/ 369332 h 369332"/>
              <a:gd name="connsiteX5" fmla="*/ 0 w 1534778"/>
              <a:gd name="connsiteY5" fmla="*/ 0 h 369332"/>
              <a:gd name="connsiteX0" fmla="*/ 0 w 1537160"/>
              <a:gd name="connsiteY0" fmla="*/ 1072 h 370404"/>
              <a:gd name="connsiteX1" fmla="*/ 1307250 w 1537160"/>
              <a:gd name="connsiteY1" fmla="*/ 1072 h 370404"/>
              <a:gd name="connsiteX2" fmla="*/ 1537160 w 1537160"/>
              <a:gd name="connsiteY2" fmla="*/ 0 h 370404"/>
              <a:gd name="connsiteX3" fmla="*/ 1307250 w 1537160"/>
              <a:gd name="connsiteY3" fmla="*/ 370404 h 370404"/>
              <a:gd name="connsiteX4" fmla="*/ 0 w 1537160"/>
              <a:gd name="connsiteY4" fmla="*/ 370404 h 370404"/>
              <a:gd name="connsiteX5" fmla="*/ 0 w 1537160"/>
              <a:gd name="connsiteY5" fmla="*/ 1072 h 370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37160" h="370404">
                <a:moveTo>
                  <a:pt x="0" y="1072"/>
                </a:moveTo>
                <a:lnTo>
                  <a:pt x="1307250" y="1072"/>
                </a:lnTo>
                <a:lnTo>
                  <a:pt x="1537160" y="0"/>
                </a:lnTo>
                <a:lnTo>
                  <a:pt x="1307250" y="370404"/>
                </a:lnTo>
                <a:lnTo>
                  <a:pt x="0" y="370404"/>
                </a:lnTo>
                <a:lnTo>
                  <a:pt x="0" y="1072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5" name="Imagen 14" descr="Texto&#10;&#10;Descripción generada automáticamente">
            <a:extLst>
              <a:ext uri="{FF2B5EF4-FFF2-40B4-BE49-F238E27FC236}">
                <a16:creationId xmlns:a16="http://schemas.microsoft.com/office/drawing/2014/main" id="{83E30B04-1708-A3FF-15F9-5D3FA157F8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2585" y="11506190"/>
            <a:ext cx="2033951" cy="495776"/>
          </a:xfrm>
          <a:prstGeom prst="rect">
            <a:avLst/>
          </a:prstGeom>
        </p:spPr>
      </p:pic>
      <p:grpSp>
        <p:nvGrpSpPr>
          <p:cNvPr id="60" name="Grupo 59">
            <a:extLst>
              <a:ext uri="{FF2B5EF4-FFF2-40B4-BE49-F238E27FC236}">
                <a16:creationId xmlns:a16="http://schemas.microsoft.com/office/drawing/2014/main" id="{8D7A5BF7-EBA6-0141-9CE2-B1908A565E4B}"/>
              </a:ext>
            </a:extLst>
          </p:cNvPr>
          <p:cNvGrpSpPr/>
          <p:nvPr/>
        </p:nvGrpSpPr>
        <p:grpSpPr>
          <a:xfrm>
            <a:off x="622451" y="1853983"/>
            <a:ext cx="5288568" cy="836048"/>
            <a:chOff x="622451" y="1973251"/>
            <a:chExt cx="5288568" cy="836048"/>
          </a:xfrm>
        </p:grpSpPr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C1E8EBDB-7423-C77D-1392-9271C66BDBD8}"/>
                </a:ext>
              </a:extLst>
            </p:cNvPr>
            <p:cNvSpPr/>
            <p:nvPr/>
          </p:nvSpPr>
          <p:spPr>
            <a:xfrm>
              <a:off x="622451" y="1973251"/>
              <a:ext cx="256463" cy="270782"/>
            </a:xfrm>
            <a:prstGeom prst="ellipse">
              <a:avLst/>
            </a:prstGeom>
            <a:solidFill>
              <a:srgbClr val="0F9ED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1</a:t>
              </a:r>
              <a:endParaRPr lang="es-ES_tradnl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  <p:sp>
          <p:nvSpPr>
            <p:cNvPr id="20" name="CuadroTexto 19">
              <a:extLst>
                <a:ext uri="{FF2B5EF4-FFF2-40B4-BE49-F238E27FC236}">
                  <a16:creationId xmlns:a16="http://schemas.microsoft.com/office/drawing/2014/main" id="{410C3B3E-FF21-40FD-FC9A-860CF34B0A72}"/>
                </a:ext>
              </a:extLst>
            </p:cNvPr>
            <p:cNvSpPr txBox="1"/>
            <p:nvPr/>
          </p:nvSpPr>
          <p:spPr>
            <a:xfrm>
              <a:off x="852843" y="1973251"/>
              <a:ext cx="34993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Concepto de normativa</a:t>
              </a:r>
            </a:p>
          </p:txBody>
        </p:sp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BF47B4B6-3374-D503-625B-BF3124A18457}"/>
                </a:ext>
              </a:extLst>
            </p:cNvPr>
            <p:cNvSpPr txBox="1"/>
            <p:nvPr/>
          </p:nvSpPr>
          <p:spPr>
            <a:xfrm>
              <a:off x="852843" y="2194387"/>
              <a:ext cx="5058176" cy="61491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171450" lvl="0" indent="-171450" algn="just">
                <a:lnSpc>
                  <a:spcPct val="115000"/>
                </a:lnSpc>
                <a:buClr>
                  <a:srgbClr val="0070C0"/>
                </a:buClr>
                <a:buFont typeface="Arial" panose="020B0604020202020204" pitchFamily="34" charset="0"/>
                <a:buChar char="•"/>
                <a:defRPr sz="1000" kern="100">
                  <a:latin typeface="Poppins" panose="00000500000000000000" pitchFamily="2" charset="0"/>
                  <a:cs typeface="Poppins" panose="00000500000000000000" pitchFamily="2" charset="0"/>
                </a:defRPr>
              </a:lvl1pPr>
            </a:lstStyle>
            <a:p>
              <a:pPr marL="0" lvl="0" indent="0">
                <a:lnSpc>
                  <a:spcPct val="115000"/>
                </a:lnSpc>
                <a:buNone/>
              </a:pPr>
              <a:r>
                <a:rPr lang="es-VE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Las normativas son reglas establecidas sobre un tema que se encuentra vigente y que tiene como propósito regular el comportamiento o la conducta de ciertas actividades para mantener el orden determinado.</a:t>
              </a:r>
              <a:endParaRPr lang="es-VE" sz="1000" kern="100" dirty="0">
                <a:effectLst/>
                <a:latin typeface="Poppins" panose="00000500000000000000" pitchFamily="2" charset="0"/>
                <a:ea typeface="Aptos" panose="020B0004020202020204" pitchFamily="34" charset="0"/>
                <a:cs typeface="Poppins" panose="00000500000000000000" pitchFamily="2" charset="0"/>
              </a:endParaRPr>
            </a:p>
          </p:txBody>
        </p:sp>
      </p:grpSp>
      <p:grpSp>
        <p:nvGrpSpPr>
          <p:cNvPr id="61" name="Grupo 60">
            <a:extLst>
              <a:ext uri="{FF2B5EF4-FFF2-40B4-BE49-F238E27FC236}">
                <a16:creationId xmlns:a16="http://schemas.microsoft.com/office/drawing/2014/main" id="{8339133A-2C2F-23F1-233B-3FC54147A78A}"/>
              </a:ext>
            </a:extLst>
          </p:cNvPr>
          <p:cNvGrpSpPr/>
          <p:nvPr/>
        </p:nvGrpSpPr>
        <p:grpSpPr>
          <a:xfrm>
            <a:off x="622451" y="2738228"/>
            <a:ext cx="5288568" cy="1189991"/>
            <a:chOff x="622451" y="2986270"/>
            <a:chExt cx="5288568" cy="1189991"/>
          </a:xfrm>
        </p:grpSpPr>
        <p:sp>
          <p:nvSpPr>
            <p:cNvPr id="23" name="Elipse 22">
              <a:extLst>
                <a:ext uri="{FF2B5EF4-FFF2-40B4-BE49-F238E27FC236}">
                  <a16:creationId xmlns:a16="http://schemas.microsoft.com/office/drawing/2014/main" id="{B0B1D46F-9A71-647E-6D0A-7016D0B2EF1A}"/>
                </a:ext>
              </a:extLst>
            </p:cNvPr>
            <p:cNvSpPr/>
            <p:nvPr/>
          </p:nvSpPr>
          <p:spPr>
            <a:xfrm>
              <a:off x="622451" y="2986270"/>
              <a:ext cx="256463" cy="270782"/>
            </a:xfrm>
            <a:prstGeom prst="ellipse">
              <a:avLst/>
            </a:prstGeom>
            <a:solidFill>
              <a:srgbClr val="0F9ED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>
                  <a:latin typeface="Poppins SemiBold" panose="00000700000000000000" pitchFamily="2" charset="0"/>
                  <a:cs typeface="Poppins SemiBold" panose="00000700000000000000" pitchFamily="2" charset="0"/>
                </a:rPr>
                <a:t>2</a:t>
              </a:r>
              <a:endParaRPr lang="es-ES_tradnl" sz="1200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A5DE67D4-C176-AFE2-E491-1B952E100099}"/>
                </a:ext>
              </a:extLst>
            </p:cNvPr>
            <p:cNvSpPr txBox="1"/>
            <p:nvPr/>
          </p:nvSpPr>
          <p:spPr>
            <a:xfrm>
              <a:off x="852843" y="2986270"/>
              <a:ext cx="34993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Jerarquía normativa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AAE395EA-F606-88F3-06CA-8DFDFB4FDF44}"/>
                </a:ext>
              </a:extLst>
            </p:cNvPr>
            <p:cNvSpPr txBox="1"/>
            <p:nvPr/>
          </p:nvSpPr>
          <p:spPr>
            <a:xfrm>
              <a:off x="852843" y="3207406"/>
              <a:ext cx="5058176" cy="96885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lvl="0" indent="-171450">
                <a:lnSpc>
                  <a:spcPct val="115000"/>
                </a:lnSpc>
                <a:buClr>
                  <a:srgbClr val="00B0F0"/>
                </a:buClr>
                <a:buFont typeface="Arial" panose="020B0604020202020204" pitchFamily="34" charset="0"/>
                <a:buChar char="•"/>
              </a:pPr>
              <a:r>
                <a:rPr lang="es-VE" sz="1000" b="1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Constitución: </a:t>
              </a:r>
              <a:r>
                <a:rPr lang="es-VE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Denominado Carta Magna</a:t>
              </a:r>
            </a:p>
            <a:p>
              <a:pPr marL="171450" lvl="0" indent="-171450">
                <a:lnSpc>
                  <a:spcPct val="115000"/>
                </a:lnSpc>
                <a:buClr>
                  <a:srgbClr val="00B0F0"/>
                </a:buClr>
                <a:buFont typeface="Arial" panose="020B0604020202020204" pitchFamily="34" charset="0"/>
                <a:buChar char="•"/>
              </a:pPr>
              <a:r>
                <a:rPr lang="es-VE" sz="1000" b="1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Leyes: </a:t>
              </a:r>
              <a:r>
                <a:rPr lang="es-VE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Ley orgánica y decreto de urgencia</a:t>
              </a:r>
            </a:p>
            <a:p>
              <a:pPr marL="171450" lvl="0" indent="-171450">
                <a:lnSpc>
                  <a:spcPct val="115000"/>
                </a:lnSpc>
                <a:buClr>
                  <a:srgbClr val="00B0F0"/>
                </a:buClr>
                <a:buFont typeface="Arial" panose="020B0604020202020204" pitchFamily="34" charset="0"/>
                <a:buChar char="•"/>
              </a:pPr>
              <a:r>
                <a:rPr lang="es-VE" sz="1000" b="1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Resoluciones legislativas: </a:t>
              </a:r>
              <a:r>
                <a:rPr lang="es-VE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Emitido por el congreso.</a:t>
              </a:r>
            </a:p>
            <a:p>
              <a:pPr marL="171450" lvl="0" indent="-171450">
                <a:lnSpc>
                  <a:spcPct val="115000"/>
                </a:lnSpc>
                <a:buClr>
                  <a:srgbClr val="00B0F0"/>
                </a:buClr>
                <a:buFont typeface="Arial" panose="020B0604020202020204" pitchFamily="34" charset="0"/>
                <a:buChar char="•"/>
              </a:pPr>
              <a:r>
                <a:rPr lang="es-VE" sz="1000" b="1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Decretos supremos: </a:t>
              </a:r>
              <a:r>
                <a:rPr lang="es-VE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Emitidos por el Ejecutivo.</a:t>
              </a:r>
            </a:p>
            <a:p>
              <a:pPr marL="171450" lvl="0" indent="-171450">
                <a:lnSpc>
                  <a:spcPct val="115000"/>
                </a:lnSpc>
                <a:buClr>
                  <a:srgbClr val="00B0F0"/>
                </a:buClr>
                <a:buFont typeface="Arial" panose="020B0604020202020204" pitchFamily="34" charset="0"/>
                <a:buChar char="•"/>
              </a:pPr>
              <a:r>
                <a:rPr lang="es-VE" sz="1000" b="1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Resoluciones supremas: </a:t>
              </a:r>
              <a:r>
                <a:rPr lang="es-VE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Emitidos por los ministerios.</a:t>
              </a:r>
              <a:endParaRPr lang="es-VE" sz="1000" b="1" kern="100" dirty="0">
                <a:effectLst/>
                <a:latin typeface="Poppins" panose="00000500000000000000" pitchFamily="2" charset="0"/>
                <a:ea typeface="Aptos" panose="020B0004020202020204" pitchFamily="34" charset="0"/>
                <a:cs typeface="Poppins" panose="00000500000000000000" pitchFamily="2" charset="0"/>
              </a:endParaRPr>
            </a:p>
          </p:txBody>
        </p:sp>
      </p:grpSp>
      <p:grpSp>
        <p:nvGrpSpPr>
          <p:cNvPr id="62" name="Grupo 61">
            <a:extLst>
              <a:ext uri="{FF2B5EF4-FFF2-40B4-BE49-F238E27FC236}">
                <a16:creationId xmlns:a16="http://schemas.microsoft.com/office/drawing/2014/main" id="{3BF79355-188A-D6BD-3893-05A650E0A12E}"/>
              </a:ext>
            </a:extLst>
          </p:cNvPr>
          <p:cNvGrpSpPr/>
          <p:nvPr/>
        </p:nvGrpSpPr>
        <p:grpSpPr>
          <a:xfrm>
            <a:off x="622451" y="3982100"/>
            <a:ext cx="5600396" cy="1170872"/>
            <a:chOff x="622451" y="3819847"/>
            <a:chExt cx="5600396" cy="1301968"/>
          </a:xfrm>
        </p:grpSpPr>
        <p:sp>
          <p:nvSpPr>
            <p:cNvPr id="26" name="Elipse 25">
              <a:extLst>
                <a:ext uri="{FF2B5EF4-FFF2-40B4-BE49-F238E27FC236}">
                  <a16:creationId xmlns:a16="http://schemas.microsoft.com/office/drawing/2014/main" id="{B1B62FC7-3312-F434-F66E-6A2E271ABDAC}"/>
                </a:ext>
              </a:extLst>
            </p:cNvPr>
            <p:cNvSpPr/>
            <p:nvPr/>
          </p:nvSpPr>
          <p:spPr>
            <a:xfrm>
              <a:off x="622451" y="3819847"/>
              <a:ext cx="256463" cy="270782"/>
            </a:xfrm>
            <a:prstGeom prst="ellipse">
              <a:avLst/>
            </a:prstGeom>
            <a:solidFill>
              <a:srgbClr val="0F9ED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>
                  <a:latin typeface="Poppins SemiBold" panose="00000700000000000000" pitchFamily="2" charset="0"/>
                  <a:cs typeface="Poppins SemiBold" panose="00000700000000000000" pitchFamily="2" charset="0"/>
                </a:rPr>
                <a:t>3</a:t>
              </a:r>
              <a:endParaRPr lang="es-ES_tradnl" sz="1200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  <p:sp>
          <p:nvSpPr>
            <p:cNvPr id="27" name="CuadroTexto 26">
              <a:extLst>
                <a:ext uri="{FF2B5EF4-FFF2-40B4-BE49-F238E27FC236}">
                  <a16:creationId xmlns:a16="http://schemas.microsoft.com/office/drawing/2014/main" id="{749B8255-B584-B1A6-724B-6401CC1CD626}"/>
                </a:ext>
              </a:extLst>
            </p:cNvPr>
            <p:cNvSpPr txBox="1"/>
            <p:nvPr/>
          </p:nvSpPr>
          <p:spPr>
            <a:xfrm>
              <a:off x="852843" y="3819847"/>
              <a:ext cx="3499308" cy="3080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Tipos de normativas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8E9C38DD-165A-CA3A-FC68-39C2EF742ED9}"/>
                </a:ext>
              </a:extLst>
            </p:cNvPr>
            <p:cNvSpPr txBox="1"/>
            <p:nvPr/>
          </p:nvSpPr>
          <p:spPr>
            <a:xfrm>
              <a:off x="852842" y="4040985"/>
              <a:ext cx="5370005" cy="1080830"/>
            </a:xfrm>
            <a:prstGeom prst="rect">
              <a:avLst/>
            </a:prstGeom>
            <a:noFill/>
          </p:spPr>
          <p:txBody>
            <a:bodyPr wrap="square" numCol="2">
              <a:spAutoFit/>
            </a:bodyPr>
            <a:lstStyle/>
            <a:p>
              <a:pPr marL="171450" lvl="0" indent="-171450">
                <a:lnSpc>
                  <a:spcPct val="115000"/>
                </a:lnSpc>
                <a:buClr>
                  <a:srgbClr val="00B0F0"/>
                </a:buClr>
                <a:buFont typeface="Arial" panose="020B0604020202020204" pitchFamily="34" charset="0"/>
                <a:buChar char="•"/>
              </a:pPr>
              <a:r>
                <a:rPr lang="es-VE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Normas religiosas</a:t>
              </a:r>
            </a:p>
            <a:p>
              <a:pPr marL="171450" lvl="0" indent="-171450">
                <a:lnSpc>
                  <a:spcPct val="115000"/>
                </a:lnSpc>
                <a:buClr>
                  <a:srgbClr val="00B0F0"/>
                </a:buClr>
                <a:buFont typeface="Arial" panose="020B0604020202020204" pitchFamily="34" charset="0"/>
                <a:buChar char="•"/>
              </a:pPr>
              <a:r>
                <a:rPr lang="es-VE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Normas de calidad</a:t>
              </a:r>
            </a:p>
            <a:p>
              <a:pPr marL="171450" lvl="0" indent="-171450">
                <a:lnSpc>
                  <a:spcPct val="115000"/>
                </a:lnSpc>
                <a:buClr>
                  <a:srgbClr val="00B0F0"/>
                </a:buClr>
                <a:buFont typeface="Arial" panose="020B0604020202020204" pitchFamily="34" charset="0"/>
                <a:buChar char="•"/>
              </a:pPr>
              <a:r>
                <a:rPr lang="es-VE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Normas sociales</a:t>
              </a:r>
            </a:p>
            <a:p>
              <a:pPr marL="171450" lvl="0" indent="-171450">
                <a:lnSpc>
                  <a:spcPct val="115000"/>
                </a:lnSpc>
                <a:buClr>
                  <a:srgbClr val="00B0F0"/>
                </a:buClr>
                <a:buFont typeface="Arial" panose="020B0604020202020204" pitchFamily="34" charset="0"/>
                <a:buChar char="•"/>
              </a:pPr>
              <a:r>
                <a:rPr lang="es-VE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Normas jurídicas</a:t>
              </a:r>
            </a:p>
            <a:p>
              <a:pPr marL="171450" lvl="0" indent="-171450">
                <a:lnSpc>
                  <a:spcPct val="115000"/>
                </a:lnSpc>
                <a:buClr>
                  <a:srgbClr val="00B0F0"/>
                </a:buClr>
                <a:buFont typeface="Arial" panose="020B0604020202020204" pitchFamily="34" charset="0"/>
                <a:buChar char="•"/>
              </a:pPr>
              <a:r>
                <a:rPr lang="es-VE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Normas lingüísticas</a:t>
              </a:r>
            </a:p>
            <a:p>
              <a:pPr marL="171450" lvl="0" indent="-171450">
                <a:lnSpc>
                  <a:spcPct val="115000"/>
                </a:lnSpc>
                <a:buClr>
                  <a:srgbClr val="00B0F0"/>
                </a:buClr>
                <a:buFont typeface="Arial" panose="020B0604020202020204" pitchFamily="34" charset="0"/>
                <a:buChar char="•"/>
              </a:pPr>
              <a:r>
                <a:rPr lang="es-VE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Normas ambientales</a:t>
              </a:r>
            </a:p>
            <a:p>
              <a:pPr marL="171450" lvl="0" indent="-171450">
                <a:lnSpc>
                  <a:spcPct val="115000"/>
                </a:lnSpc>
                <a:buClr>
                  <a:srgbClr val="00B0F0"/>
                </a:buClr>
                <a:buFont typeface="Arial" panose="020B0604020202020204" pitchFamily="34" charset="0"/>
                <a:buChar char="•"/>
              </a:pPr>
              <a:r>
                <a:rPr lang="es-VE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Normas industrial</a:t>
              </a:r>
              <a:endParaRPr lang="es-VE" sz="1000" kern="100" dirty="0">
                <a:latin typeface="Poppins" panose="00000500000000000000" pitchFamily="2" charset="0"/>
                <a:ea typeface="Aptos" panose="020B0004020202020204" pitchFamily="34" charset="0"/>
                <a:cs typeface="Poppins" panose="00000500000000000000" pitchFamily="2" charset="0"/>
              </a:endParaRPr>
            </a:p>
            <a:p>
              <a:pPr marL="171450" lvl="0" indent="-171450">
                <a:lnSpc>
                  <a:spcPct val="115000"/>
                </a:lnSpc>
                <a:buClr>
                  <a:srgbClr val="00B0F0"/>
                </a:buClr>
                <a:buFont typeface="Arial" panose="020B0604020202020204" pitchFamily="34" charset="0"/>
                <a:buChar char="•"/>
              </a:pPr>
              <a:r>
                <a:rPr lang="es-VE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Normas laborales</a:t>
              </a:r>
            </a:p>
            <a:p>
              <a:pPr marL="171450" lvl="0" indent="-171450">
                <a:lnSpc>
                  <a:spcPct val="115000"/>
                </a:lnSpc>
                <a:buClr>
                  <a:srgbClr val="00B0F0"/>
                </a:buClr>
                <a:buFont typeface="Arial" panose="020B0604020202020204" pitchFamily="34" charset="0"/>
                <a:buChar char="•"/>
              </a:pPr>
              <a:r>
                <a:rPr lang="es-VE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Normas técnicas</a:t>
              </a:r>
            </a:p>
            <a:p>
              <a:pPr marL="171450" lvl="0" indent="-171450">
                <a:lnSpc>
                  <a:spcPct val="115000"/>
                </a:lnSpc>
                <a:buClr>
                  <a:srgbClr val="00B0F0"/>
                </a:buClr>
                <a:buFont typeface="Arial" panose="020B0604020202020204" pitchFamily="34" charset="0"/>
                <a:buChar char="•"/>
              </a:pPr>
              <a:r>
                <a:rPr lang="es-VE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Normas mor</a:t>
              </a:r>
              <a:r>
                <a:rPr lang="es-VE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ales</a:t>
              </a:r>
              <a:endParaRPr lang="es-VE" sz="1000" kern="100" dirty="0">
                <a:effectLst/>
                <a:latin typeface="Poppins" panose="00000500000000000000" pitchFamily="2" charset="0"/>
                <a:ea typeface="Aptos" panose="020B0004020202020204" pitchFamily="34" charset="0"/>
                <a:cs typeface="Poppins" panose="00000500000000000000" pitchFamily="2" charset="0"/>
              </a:endParaRPr>
            </a:p>
          </p:txBody>
        </p:sp>
      </p:grpSp>
      <p:grpSp>
        <p:nvGrpSpPr>
          <p:cNvPr id="64" name="Grupo 63">
            <a:extLst>
              <a:ext uri="{FF2B5EF4-FFF2-40B4-BE49-F238E27FC236}">
                <a16:creationId xmlns:a16="http://schemas.microsoft.com/office/drawing/2014/main" id="{A044CEAE-98B2-1316-AABE-20E0EF82EBDF}"/>
              </a:ext>
            </a:extLst>
          </p:cNvPr>
          <p:cNvGrpSpPr/>
          <p:nvPr/>
        </p:nvGrpSpPr>
        <p:grpSpPr>
          <a:xfrm>
            <a:off x="622451" y="6526412"/>
            <a:ext cx="5288566" cy="1013019"/>
            <a:chOff x="622451" y="6183472"/>
            <a:chExt cx="5288566" cy="1013019"/>
          </a:xfrm>
        </p:grpSpPr>
        <p:sp>
          <p:nvSpPr>
            <p:cNvPr id="33" name="Elipse 32">
              <a:extLst>
                <a:ext uri="{FF2B5EF4-FFF2-40B4-BE49-F238E27FC236}">
                  <a16:creationId xmlns:a16="http://schemas.microsoft.com/office/drawing/2014/main" id="{0FC81EA8-B3AA-8550-0167-D81FD2D5CF39}"/>
                </a:ext>
              </a:extLst>
            </p:cNvPr>
            <p:cNvSpPr/>
            <p:nvPr/>
          </p:nvSpPr>
          <p:spPr>
            <a:xfrm>
              <a:off x="622451" y="6183472"/>
              <a:ext cx="256463" cy="270782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5</a:t>
              </a:r>
            </a:p>
          </p:txBody>
        </p:sp>
        <p:sp>
          <p:nvSpPr>
            <p:cNvPr id="34" name="CuadroTexto 33">
              <a:extLst>
                <a:ext uri="{FF2B5EF4-FFF2-40B4-BE49-F238E27FC236}">
                  <a16:creationId xmlns:a16="http://schemas.microsoft.com/office/drawing/2014/main" id="{64BFAEC7-F537-0E94-998C-4725AD03035F}"/>
                </a:ext>
              </a:extLst>
            </p:cNvPr>
            <p:cNvSpPr txBox="1"/>
            <p:nvPr/>
          </p:nvSpPr>
          <p:spPr>
            <a:xfrm>
              <a:off x="852843" y="6183472"/>
              <a:ext cx="419119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Importancia de la normativa dentro de la sociedad</a:t>
              </a:r>
            </a:p>
          </p:txBody>
        </p:sp>
        <p:sp>
          <p:nvSpPr>
            <p:cNvPr id="35" name="CuadroTexto 34">
              <a:extLst>
                <a:ext uri="{FF2B5EF4-FFF2-40B4-BE49-F238E27FC236}">
                  <a16:creationId xmlns:a16="http://schemas.microsoft.com/office/drawing/2014/main" id="{C4CE4FA1-5947-B602-0F53-C9472873F83B}"/>
                </a:ext>
              </a:extLst>
            </p:cNvPr>
            <p:cNvSpPr txBox="1"/>
            <p:nvPr/>
          </p:nvSpPr>
          <p:spPr>
            <a:xfrm>
              <a:off x="852842" y="6404608"/>
              <a:ext cx="5058175" cy="79188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171450" lvl="0" indent="-171450" algn="just">
                <a:lnSpc>
                  <a:spcPct val="115000"/>
                </a:lnSpc>
                <a:buClr>
                  <a:srgbClr val="0070C0"/>
                </a:buClr>
                <a:buFont typeface="Arial" panose="020B0604020202020204" pitchFamily="34" charset="0"/>
                <a:buChar char="•"/>
                <a:defRPr sz="1000" kern="100">
                  <a:latin typeface="Poppins" panose="00000500000000000000" pitchFamily="2" charset="0"/>
                  <a:cs typeface="Poppins" panose="00000500000000000000" pitchFamily="2" charset="0"/>
                </a:defRPr>
              </a:lvl1pPr>
            </a:lstStyle>
            <a:p>
              <a:pPr marL="171450" lvl="0" indent="-17145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1000" b="1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Fomenta la economía</a:t>
              </a:r>
            </a:p>
            <a:p>
              <a:pPr marL="171450" lvl="0" indent="-17145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1000" b="1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Garantiza estabilidad social</a:t>
              </a:r>
            </a:p>
            <a:p>
              <a:pPr marL="171450" lvl="0" indent="-17145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1000" b="1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Promueve la justicia</a:t>
              </a:r>
            </a:p>
            <a:p>
              <a:pPr marL="171450" lvl="0" indent="-17145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1000" b="1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Br</a:t>
              </a:r>
              <a:r>
                <a:rPr lang="es-VE" sz="1000" b="1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inda seguridad</a:t>
              </a:r>
              <a:endParaRPr lang="es-VE" sz="1000" b="1" kern="100" dirty="0">
                <a:effectLst/>
                <a:latin typeface="Poppins" panose="00000500000000000000" pitchFamily="2" charset="0"/>
                <a:ea typeface="Aptos" panose="020B0004020202020204" pitchFamily="34" charset="0"/>
                <a:cs typeface="Poppins" panose="00000500000000000000" pitchFamily="2" charset="0"/>
              </a:endParaRPr>
            </a:p>
          </p:txBody>
        </p:sp>
      </p:grpSp>
      <p:grpSp>
        <p:nvGrpSpPr>
          <p:cNvPr id="65" name="Grupo 64">
            <a:extLst>
              <a:ext uri="{FF2B5EF4-FFF2-40B4-BE49-F238E27FC236}">
                <a16:creationId xmlns:a16="http://schemas.microsoft.com/office/drawing/2014/main" id="{460E9178-37B5-0597-7631-7D08738701E5}"/>
              </a:ext>
            </a:extLst>
          </p:cNvPr>
          <p:cNvGrpSpPr/>
          <p:nvPr/>
        </p:nvGrpSpPr>
        <p:grpSpPr>
          <a:xfrm>
            <a:off x="622451" y="7609343"/>
            <a:ext cx="5288568" cy="836048"/>
            <a:chOff x="622451" y="7051250"/>
            <a:chExt cx="5288568" cy="836048"/>
          </a:xfrm>
        </p:grpSpPr>
        <p:sp>
          <p:nvSpPr>
            <p:cNvPr id="36" name="Elipse 35">
              <a:extLst>
                <a:ext uri="{FF2B5EF4-FFF2-40B4-BE49-F238E27FC236}">
                  <a16:creationId xmlns:a16="http://schemas.microsoft.com/office/drawing/2014/main" id="{246B0321-F95F-D0B3-8B87-4473ECCBCB2E}"/>
                </a:ext>
              </a:extLst>
            </p:cNvPr>
            <p:cNvSpPr/>
            <p:nvPr/>
          </p:nvSpPr>
          <p:spPr>
            <a:xfrm>
              <a:off x="622451" y="7051250"/>
              <a:ext cx="256463" cy="270782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>
                  <a:latin typeface="Poppins SemiBold" panose="00000700000000000000" pitchFamily="2" charset="0"/>
                  <a:cs typeface="Poppins SemiBold" panose="00000700000000000000" pitchFamily="2" charset="0"/>
                </a:rPr>
                <a:t>6</a:t>
              </a:r>
              <a:endParaRPr lang="es-ES_tradnl" sz="1200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  <p:sp>
          <p:nvSpPr>
            <p:cNvPr id="37" name="CuadroTexto 36">
              <a:extLst>
                <a:ext uri="{FF2B5EF4-FFF2-40B4-BE49-F238E27FC236}">
                  <a16:creationId xmlns:a16="http://schemas.microsoft.com/office/drawing/2014/main" id="{9D19C140-F094-45A5-E23D-634A3062FEF4}"/>
                </a:ext>
              </a:extLst>
            </p:cNvPr>
            <p:cNvSpPr txBox="1"/>
            <p:nvPr/>
          </p:nvSpPr>
          <p:spPr>
            <a:xfrm>
              <a:off x="852842" y="7051250"/>
              <a:ext cx="387339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Concepto de regulación</a:t>
              </a:r>
            </a:p>
          </p:txBody>
        </p:sp>
        <p:sp>
          <p:nvSpPr>
            <p:cNvPr id="38" name="CuadroTexto 37">
              <a:extLst>
                <a:ext uri="{FF2B5EF4-FFF2-40B4-BE49-F238E27FC236}">
                  <a16:creationId xmlns:a16="http://schemas.microsoft.com/office/drawing/2014/main" id="{C9ED8970-F562-0453-E741-2F6FCC0D40F8}"/>
                </a:ext>
              </a:extLst>
            </p:cNvPr>
            <p:cNvSpPr txBox="1"/>
            <p:nvPr/>
          </p:nvSpPr>
          <p:spPr>
            <a:xfrm>
              <a:off x="852843" y="7272386"/>
              <a:ext cx="5058176" cy="61491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just">
                <a:lnSpc>
                  <a:spcPct val="115000"/>
                </a:lnSpc>
              </a:pPr>
              <a:r>
                <a:rPr lang="es-ES" sz="1000" kern="100" dirty="0">
                  <a:latin typeface="Poppins" panose="00000500000000000000" pitchFamily="2" charset="0"/>
                  <a:cs typeface="Poppins" panose="00000500000000000000" pitchFamily="2" charset="0"/>
                  <a:sym typeface="Poppins"/>
                </a:rPr>
                <a:t>Son procedimientos que adoptan las instituciones a fin de disponer del orden en un ámbito jurídico concreto, esto garantiza justicia en los procesos e igual de oportunidades en un determinado ámbito.</a:t>
              </a:r>
              <a:endParaRPr lang="es-VE" sz="1000" kern="100" dirty="0">
                <a:latin typeface="Poppins" panose="00000500000000000000" pitchFamily="2" charset="0"/>
                <a:cs typeface="Poppins" panose="00000500000000000000" pitchFamily="2" charset="0"/>
                <a:sym typeface="Poppins"/>
              </a:endParaRPr>
            </a:p>
          </p:txBody>
        </p:sp>
      </p:grpSp>
      <p:grpSp>
        <p:nvGrpSpPr>
          <p:cNvPr id="66" name="Grupo 65">
            <a:extLst>
              <a:ext uri="{FF2B5EF4-FFF2-40B4-BE49-F238E27FC236}">
                <a16:creationId xmlns:a16="http://schemas.microsoft.com/office/drawing/2014/main" id="{3B4C1AFF-DBF3-CABC-DF92-95509FB68632}"/>
              </a:ext>
            </a:extLst>
          </p:cNvPr>
          <p:cNvGrpSpPr/>
          <p:nvPr/>
        </p:nvGrpSpPr>
        <p:grpSpPr>
          <a:xfrm>
            <a:off x="622451" y="8512011"/>
            <a:ext cx="5288569" cy="1013019"/>
            <a:chOff x="622451" y="8250515"/>
            <a:chExt cx="5288569" cy="1013019"/>
          </a:xfrm>
        </p:grpSpPr>
        <p:sp>
          <p:nvSpPr>
            <p:cNvPr id="39" name="Elipse 38">
              <a:extLst>
                <a:ext uri="{FF2B5EF4-FFF2-40B4-BE49-F238E27FC236}">
                  <a16:creationId xmlns:a16="http://schemas.microsoft.com/office/drawing/2014/main" id="{758358A8-3531-2B09-715C-18E541B5406F}"/>
                </a:ext>
              </a:extLst>
            </p:cNvPr>
            <p:cNvSpPr/>
            <p:nvPr/>
          </p:nvSpPr>
          <p:spPr>
            <a:xfrm>
              <a:off x="622451" y="8250515"/>
              <a:ext cx="256463" cy="270782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7</a:t>
              </a:r>
              <a:endParaRPr lang="es-ES_tradnl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  <p:sp>
          <p:nvSpPr>
            <p:cNvPr id="40" name="CuadroTexto 39">
              <a:extLst>
                <a:ext uri="{FF2B5EF4-FFF2-40B4-BE49-F238E27FC236}">
                  <a16:creationId xmlns:a16="http://schemas.microsoft.com/office/drawing/2014/main" id="{59A825C1-81BB-8AA7-6341-A96BEFBCA52A}"/>
                </a:ext>
              </a:extLst>
            </p:cNvPr>
            <p:cNvSpPr txBox="1"/>
            <p:nvPr/>
          </p:nvSpPr>
          <p:spPr>
            <a:xfrm>
              <a:off x="852842" y="8250515"/>
              <a:ext cx="404438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Tipos de regulación</a:t>
              </a:r>
            </a:p>
          </p:txBody>
        </p:sp>
        <p:sp>
          <p:nvSpPr>
            <p:cNvPr id="41" name="CuadroTexto 40">
              <a:extLst>
                <a:ext uri="{FF2B5EF4-FFF2-40B4-BE49-F238E27FC236}">
                  <a16:creationId xmlns:a16="http://schemas.microsoft.com/office/drawing/2014/main" id="{9248DDD4-7E38-4D1A-F9DC-BEA803BE8E55}"/>
                </a:ext>
              </a:extLst>
            </p:cNvPr>
            <p:cNvSpPr txBox="1"/>
            <p:nvPr/>
          </p:nvSpPr>
          <p:spPr>
            <a:xfrm>
              <a:off x="852843" y="8471651"/>
              <a:ext cx="5058177" cy="791883"/>
            </a:xfrm>
            <a:prstGeom prst="rect">
              <a:avLst/>
            </a:prstGeom>
            <a:noFill/>
          </p:spPr>
          <p:txBody>
            <a:bodyPr wrap="square" numCol="1">
              <a:spAutoFit/>
            </a:bodyPr>
            <a:lstStyle/>
            <a:p>
              <a:pPr marL="171450" lvl="0" indent="-171450">
                <a:lnSpc>
                  <a:spcPct val="115000"/>
                </a:lnSpc>
                <a:buClr>
                  <a:schemeClr val="accent4">
                    <a:lumMod val="60000"/>
                    <a:lumOff val="40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1000" b="1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Regulación económica: </a:t>
              </a:r>
              <a:r>
                <a:rPr lang="es-VE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Esta enfocado en el mercado de bienes y servicios.</a:t>
              </a:r>
              <a:endParaRPr lang="es-VE" sz="1000" b="1" kern="100" dirty="0">
                <a:latin typeface="Poppins" panose="00000500000000000000" pitchFamily="2" charset="0"/>
                <a:ea typeface="Aptos" panose="020B0004020202020204" pitchFamily="34" charset="0"/>
                <a:cs typeface="Poppins" panose="00000500000000000000" pitchFamily="2" charset="0"/>
              </a:endParaRPr>
            </a:p>
            <a:p>
              <a:pPr marL="171450" lvl="0" indent="-171450">
                <a:lnSpc>
                  <a:spcPct val="115000"/>
                </a:lnSpc>
                <a:buClr>
                  <a:schemeClr val="accent4">
                    <a:lumMod val="60000"/>
                    <a:lumOff val="40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1000" b="1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Regulación</a:t>
              </a:r>
              <a:r>
                <a:rPr lang="es-VE" sz="1000" b="1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 social: </a:t>
              </a:r>
              <a:r>
                <a:rPr lang="es-VE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Protege los derechos y la seguridad de las personas.</a:t>
              </a:r>
              <a:endParaRPr lang="es-VE" sz="1000" b="1" kern="100" dirty="0">
                <a:latin typeface="Poppins" panose="00000500000000000000" pitchFamily="2" charset="0"/>
                <a:ea typeface="Aptos" panose="020B0004020202020204" pitchFamily="34" charset="0"/>
                <a:cs typeface="Poppins" panose="00000500000000000000" pitchFamily="2" charset="0"/>
              </a:endParaRPr>
            </a:p>
            <a:p>
              <a:pPr marL="171450" lvl="0" indent="-171450">
                <a:lnSpc>
                  <a:spcPct val="115000"/>
                </a:lnSpc>
                <a:buClr>
                  <a:schemeClr val="accent4">
                    <a:lumMod val="60000"/>
                    <a:lumOff val="40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1000" b="1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Regulación administrativa: </a:t>
              </a:r>
              <a:r>
                <a:rPr lang="es-VE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Organiza el funcionamiento público.</a:t>
              </a:r>
              <a:endParaRPr lang="es-VE" sz="1000" b="1" kern="100" dirty="0">
                <a:effectLst/>
                <a:latin typeface="Poppins" panose="00000500000000000000" pitchFamily="2" charset="0"/>
                <a:ea typeface="Aptos" panose="020B0004020202020204" pitchFamily="34" charset="0"/>
                <a:cs typeface="Poppins" panose="00000500000000000000" pitchFamily="2" charset="0"/>
              </a:endParaRPr>
            </a:p>
          </p:txBody>
        </p:sp>
      </p:grpSp>
      <p:grpSp>
        <p:nvGrpSpPr>
          <p:cNvPr id="67" name="Grupo 66">
            <a:extLst>
              <a:ext uri="{FF2B5EF4-FFF2-40B4-BE49-F238E27FC236}">
                <a16:creationId xmlns:a16="http://schemas.microsoft.com/office/drawing/2014/main" id="{345FB324-42FC-8E5B-BFE2-7B30AE0A863C}"/>
              </a:ext>
            </a:extLst>
          </p:cNvPr>
          <p:cNvGrpSpPr/>
          <p:nvPr/>
        </p:nvGrpSpPr>
        <p:grpSpPr>
          <a:xfrm>
            <a:off x="622451" y="9586161"/>
            <a:ext cx="5288569" cy="836048"/>
            <a:chOff x="622451" y="9499214"/>
            <a:chExt cx="5288569" cy="836048"/>
          </a:xfrm>
        </p:grpSpPr>
        <p:sp>
          <p:nvSpPr>
            <p:cNvPr id="42" name="Elipse 41">
              <a:extLst>
                <a:ext uri="{FF2B5EF4-FFF2-40B4-BE49-F238E27FC236}">
                  <a16:creationId xmlns:a16="http://schemas.microsoft.com/office/drawing/2014/main" id="{B010A466-0F72-971C-89AF-C64BE7D1B86D}"/>
                </a:ext>
              </a:extLst>
            </p:cNvPr>
            <p:cNvSpPr/>
            <p:nvPr/>
          </p:nvSpPr>
          <p:spPr>
            <a:xfrm>
              <a:off x="622451" y="9499214"/>
              <a:ext cx="256463" cy="270782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8</a:t>
              </a:r>
              <a:endParaRPr lang="es-ES_tradnl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  <p:sp>
          <p:nvSpPr>
            <p:cNvPr id="43" name="CuadroTexto 42">
              <a:extLst>
                <a:ext uri="{FF2B5EF4-FFF2-40B4-BE49-F238E27FC236}">
                  <a16:creationId xmlns:a16="http://schemas.microsoft.com/office/drawing/2014/main" id="{DBE8F302-3894-BB2F-1F9D-68237E182B14}"/>
                </a:ext>
              </a:extLst>
            </p:cNvPr>
            <p:cNvSpPr txBox="1"/>
            <p:nvPr/>
          </p:nvSpPr>
          <p:spPr>
            <a:xfrm>
              <a:off x="852843" y="9499214"/>
              <a:ext cx="44412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Relación entre normativa y regulación</a:t>
              </a:r>
            </a:p>
          </p:txBody>
        </p:sp>
        <p:sp>
          <p:nvSpPr>
            <p:cNvPr id="44" name="CuadroTexto 43">
              <a:extLst>
                <a:ext uri="{FF2B5EF4-FFF2-40B4-BE49-F238E27FC236}">
                  <a16:creationId xmlns:a16="http://schemas.microsoft.com/office/drawing/2014/main" id="{6DDB3172-EB49-8A31-E4ED-3769A1BE7742}"/>
                </a:ext>
              </a:extLst>
            </p:cNvPr>
            <p:cNvSpPr txBox="1"/>
            <p:nvPr/>
          </p:nvSpPr>
          <p:spPr>
            <a:xfrm>
              <a:off x="852843" y="9720350"/>
              <a:ext cx="5058177" cy="614912"/>
            </a:xfrm>
            <a:prstGeom prst="rect">
              <a:avLst/>
            </a:prstGeom>
            <a:noFill/>
          </p:spPr>
          <p:txBody>
            <a:bodyPr wrap="square" numCol="1" spcCol="144000">
              <a:spAutoFit/>
            </a:bodyPr>
            <a:lstStyle/>
            <a:p>
              <a:pPr marL="171450" lvl="0" indent="-171450" algn="just">
                <a:lnSpc>
                  <a:spcPct val="115000"/>
                </a:lnSpc>
                <a:buClr>
                  <a:schemeClr val="accent4">
                    <a:lumMod val="60000"/>
                    <a:lumOff val="40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La normativa establece “qué” hacer, la regulación se enfoca en “cómo”.</a:t>
              </a:r>
            </a:p>
            <a:p>
              <a:pPr marL="171450" lvl="0" indent="-171450" algn="just">
                <a:lnSpc>
                  <a:spcPct val="115000"/>
                </a:lnSpc>
                <a:buClr>
                  <a:schemeClr val="accent4">
                    <a:lumMod val="60000"/>
                    <a:lumOff val="40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No hay regulación sin normas que las respalden.</a:t>
              </a:r>
            </a:p>
            <a:p>
              <a:pPr marL="171450" lvl="0" indent="-171450" algn="just">
                <a:lnSpc>
                  <a:spcPct val="115000"/>
                </a:lnSpc>
                <a:buClr>
                  <a:schemeClr val="accent4">
                    <a:lumMod val="60000"/>
                    <a:lumOff val="40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Ambas procuran orden, seguridad y bienesta</a:t>
              </a:r>
              <a:r>
                <a:rPr lang="es-VE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r social.</a:t>
              </a:r>
              <a:endParaRPr lang="es-VE" sz="1000" kern="100" dirty="0">
                <a:effectLst/>
                <a:latin typeface="Poppins" panose="00000500000000000000" pitchFamily="2" charset="0"/>
                <a:ea typeface="Aptos" panose="020B0004020202020204" pitchFamily="34" charset="0"/>
                <a:cs typeface="Poppins" panose="00000500000000000000" pitchFamily="2" charset="0"/>
              </a:endParaRPr>
            </a:p>
          </p:txBody>
        </p:sp>
      </p:grpSp>
      <p:grpSp>
        <p:nvGrpSpPr>
          <p:cNvPr id="68" name="Grupo 67">
            <a:extLst>
              <a:ext uri="{FF2B5EF4-FFF2-40B4-BE49-F238E27FC236}">
                <a16:creationId xmlns:a16="http://schemas.microsoft.com/office/drawing/2014/main" id="{DF00C311-7277-FA5C-FF81-E313A7EFD41C}"/>
              </a:ext>
            </a:extLst>
          </p:cNvPr>
          <p:cNvGrpSpPr/>
          <p:nvPr/>
        </p:nvGrpSpPr>
        <p:grpSpPr>
          <a:xfrm>
            <a:off x="622451" y="10419034"/>
            <a:ext cx="4603253" cy="1189991"/>
            <a:chOff x="622451" y="10484661"/>
            <a:chExt cx="4603253" cy="1189991"/>
          </a:xfrm>
        </p:grpSpPr>
        <p:sp>
          <p:nvSpPr>
            <p:cNvPr id="47" name="Elipse 46">
              <a:extLst>
                <a:ext uri="{FF2B5EF4-FFF2-40B4-BE49-F238E27FC236}">
                  <a16:creationId xmlns:a16="http://schemas.microsoft.com/office/drawing/2014/main" id="{B5348D81-DE1E-8F1B-9CD0-2D454BB170BA}"/>
                </a:ext>
              </a:extLst>
            </p:cNvPr>
            <p:cNvSpPr/>
            <p:nvPr/>
          </p:nvSpPr>
          <p:spPr>
            <a:xfrm>
              <a:off x="622451" y="10484661"/>
              <a:ext cx="256463" cy="270782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9</a:t>
              </a:r>
              <a:endParaRPr lang="es-ES_tradnl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  <p:sp>
          <p:nvSpPr>
            <p:cNvPr id="48" name="CuadroTexto 47">
              <a:extLst>
                <a:ext uri="{FF2B5EF4-FFF2-40B4-BE49-F238E27FC236}">
                  <a16:creationId xmlns:a16="http://schemas.microsoft.com/office/drawing/2014/main" id="{4043D5AF-2593-4F37-1286-AF688FF03445}"/>
                </a:ext>
              </a:extLst>
            </p:cNvPr>
            <p:cNvSpPr txBox="1"/>
            <p:nvPr/>
          </p:nvSpPr>
          <p:spPr>
            <a:xfrm>
              <a:off x="852843" y="10484661"/>
              <a:ext cx="401898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Características de las normativas</a:t>
              </a:r>
            </a:p>
          </p:txBody>
        </p:sp>
        <p:sp>
          <p:nvSpPr>
            <p:cNvPr id="49" name="CuadroTexto 48">
              <a:extLst>
                <a:ext uri="{FF2B5EF4-FFF2-40B4-BE49-F238E27FC236}">
                  <a16:creationId xmlns:a16="http://schemas.microsoft.com/office/drawing/2014/main" id="{601F94D5-1F8A-EECC-5D0A-2FD2D78558EA}"/>
                </a:ext>
              </a:extLst>
            </p:cNvPr>
            <p:cNvSpPr txBox="1"/>
            <p:nvPr/>
          </p:nvSpPr>
          <p:spPr>
            <a:xfrm>
              <a:off x="852843" y="10705797"/>
              <a:ext cx="4372861" cy="96885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lvl="0" indent="-228600">
                <a:lnSpc>
                  <a:spcPct val="115000"/>
                </a:lnSpc>
                <a:buClr>
                  <a:schemeClr val="accent4">
                    <a:lumMod val="60000"/>
                    <a:lumOff val="40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Interpersonal</a:t>
              </a:r>
            </a:p>
            <a:p>
              <a:pPr marL="228600" lvl="0" indent="-228600">
                <a:lnSpc>
                  <a:spcPct val="115000"/>
                </a:lnSpc>
                <a:buClr>
                  <a:schemeClr val="accent4">
                    <a:lumMod val="60000"/>
                    <a:lumOff val="40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Obligatoria</a:t>
              </a:r>
            </a:p>
            <a:p>
              <a:pPr marL="228600" lvl="0" indent="-228600">
                <a:lnSpc>
                  <a:spcPct val="115000"/>
                </a:lnSpc>
                <a:buClr>
                  <a:schemeClr val="accent4">
                    <a:lumMod val="60000"/>
                    <a:lumOff val="40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Abstracta</a:t>
              </a:r>
              <a:endParaRPr lang="es-VE" sz="1000" kern="100" dirty="0">
                <a:latin typeface="Poppins" panose="00000500000000000000" pitchFamily="2" charset="0"/>
                <a:ea typeface="Aptos" panose="020B0004020202020204" pitchFamily="34" charset="0"/>
                <a:cs typeface="Poppins" panose="00000500000000000000" pitchFamily="2" charset="0"/>
              </a:endParaRPr>
            </a:p>
            <a:p>
              <a:pPr marL="228600" lvl="0" indent="-228600">
                <a:lnSpc>
                  <a:spcPct val="115000"/>
                </a:lnSpc>
                <a:buClr>
                  <a:schemeClr val="accent4">
                    <a:lumMod val="60000"/>
                    <a:lumOff val="40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General</a:t>
              </a:r>
              <a:endParaRPr lang="es-VE" sz="1000" kern="100" dirty="0">
                <a:latin typeface="Poppins" panose="00000500000000000000" pitchFamily="2" charset="0"/>
                <a:ea typeface="Aptos" panose="020B0004020202020204" pitchFamily="34" charset="0"/>
                <a:cs typeface="Poppins" panose="00000500000000000000" pitchFamily="2" charset="0"/>
              </a:endParaRPr>
            </a:p>
            <a:p>
              <a:pPr marL="228600" lvl="0" indent="-228600">
                <a:lnSpc>
                  <a:spcPct val="115000"/>
                </a:lnSpc>
                <a:buClr>
                  <a:schemeClr val="accent4">
                    <a:lumMod val="60000"/>
                    <a:lumOff val="40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Pública</a:t>
              </a:r>
            </a:p>
          </p:txBody>
        </p:sp>
      </p:grpSp>
      <p:cxnSp>
        <p:nvCxnSpPr>
          <p:cNvPr id="52" name="Conector recto 51">
            <a:extLst>
              <a:ext uri="{FF2B5EF4-FFF2-40B4-BE49-F238E27FC236}">
                <a16:creationId xmlns:a16="http://schemas.microsoft.com/office/drawing/2014/main" id="{87EBA279-708B-8D24-A047-29FEBCE8848E}"/>
              </a:ext>
            </a:extLst>
          </p:cNvPr>
          <p:cNvCxnSpPr>
            <a:cxnSpLocks/>
            <a:endCxn id="23" idx="2"/>
          </p:cNvCxnSpPr>
          <p:nvPr/>
        </p:nvCxnSpPr>
        <p:spPr>
          <a:xfrm>
            <a:off x="417647" y="2867068"/>
            <a:ext cx="204804" cy="6551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53">
            <a:extLst>
              <a:ext uri="{FF2B5EF4-FFF2-40B4-BE49-F238E27FC236}">
                <a16:creationId xmlns:a16="http://schemas.microsoft.com/office/drawing/2014/main" id="{DFD2EC8B-C40E-D55F-2E92-5723F8CFD548}"/>
              </a:ext>
            </a:extLst>
          </p:cNvPr>
          <p:cNvCxnSpPr>
            <a:cxnSpLocks/>
          </p:cNvCxnSpPr>
          <p:nvPr/>
        </p:nvCxnSpPr>
        <p:spPr>
          <a:xfrm flipV="1">
            <a:off x="429196" y="4092415"/>
            <a:ext cx="204804" cy="1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id="{8134F518-F242-6E5A-B458-593A6190CF8D}"/>
              </a:ext>
            </a:extLst>
          </p:cNvPr>
          <p:cNvCxnSpPr>
            <a:cxnSpLocks/>
          </p:cNvCxnSpPr>
          <p:nvPr/>
        </p:nvCxnSpPr>
        <p:spPr>
          <a:xfrm flipV="1">
            <a:off x="423997" y="5363226"/>
            <a:ext cx="204804" cy="1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3" name="Grupo 62">
            <a:extLst>
              <a:ext uri="{FF2B5EF4-FFF2-40B4-BE49-F238E27FC236}">
                <a16:creationId xmlns:a16="http://schemas.microsoft.com/office/drawing/2014/main" id="{C42521BD-4B3B-3CFB-EFDC-CE33419C76E8}"/>
              </a:ext>
            </a:extLst>
          </p:cNvPr>
          <p:cNvGrpSpPr/>
          <p:nvPr/>
        </p:nvGrpSpPr>
        <p:grpSpPr>
          <a:xfrm>
            <a:off x="622451" y="5227835"/>
            <a:ext cx="5288566" cy="1349265"/>
            <a:chOff x="622451" y="5142950"/>
            <a:chExt cx="5288566" cy="1349265"/>
          </a:xfrm>
        </p:grpSpPr>
        <p:sp>
          <p:nvSpPr>
            <p:cNvPr id="30" name="CuadroTexto 29">
              <a:extLst>
                <a:ext uri="{FF2B5EF4-FFF2-40B4-BE49-F238E27FC236}">
                  <a16:creationId xmlns:a16="http://schemas.microsoft.com/office/drawing/2014/main" id="{FD5B702B-59DF-B0BC-A19E-B0C1A15AD0FD}"/>
                </a:ext>
              </a:extLst>
            </p:cNvPr>
            <p:cNvSpPr txBox="1"/>
            <p:nvPr/>
          </p:nvSpPr>
          <p:spPr>
            <a:xfrm>
              <a:off x="852843" y="5142950"/>
              <a:ext cx="34993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Concepto de algunos tipos de normativa</a:t>
              </a:r>
            </a:p>
          </p:txBody>
        </p:sp>
        <p:sp>
          <p:nvSpPr>
            <p:cNvPr id="31" name="CuadroTexto 30">
              <a:extLst>
                <a:ext uri="{FF2B5EF4-FFF2-40B4-BE49-F238E27FC236}">
                  <a16:creationId xmlns:a16="http://schemas.microsoft.com/office/drawing/2014/main" id="{F4E3B27C-261B-DD7C-CC9F-C1C185947BF1}"/>
                </a:ext>
              </a:extLst>
            </p:cNvPr>
            <p:cNvSpPr txBox="1"/>
            <p:nvPr/>
          </p:nvSpPr>
          <p:spPr>
            <a:xfrm>
              <a:off x="852843" y="5364086"/>
              <a:ext cx="5058174" cy="1128129"/>
            </a:xfrm>
            <a:prstGeom prst="rect">
              <a:avLst/>
            </a:prstGeom>
            <a:noFill/>
          </p:spPr>
          <p:txBody>
            <a:bodyPr wrap="square" numCol="2">
              <a:spAutoFit/>
            </a:bodyPr>
            <a:lstStyle/>
            <a:p>
              <a:pPr marL="171450" lvl="0" indent="-171450">
                <a:lnSpc>
                  <a:spcPct val="113000"/>
                </a:lnSpc>
                <a:buFont typeface="Arial" panose="020B0604020202020204" pitchFamily="34" charset="0"/>
                <a:buChar char="•"/>
              </a:pPr>
              <a:r>
                <a:rPr lang="es-VE" sz="1000" b="1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Normativas sociales: </a:t>
              </a:r>
              <a:r>
                <a:rPr lang="es-VE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Aplicadas dentro de una sociedad.</a:t>
              </a:r>
            </a:p>
            <a:p>
              <a:pPr marL="171450" lvl="0" indent="-171450">
                <a:lnSpc>
                  <a:spcPct val="113000"/>
                </a:lnSpc>
                <a:buFont typeface="Arial" panose="020B0604020202020204" pitchFamily="34" charset="0"/>
                <a:buChar char="•"/>
              </a:pPr>
              <a:r>
                <a:rPr lang="es-VE" sz="1000" b="1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Normas jurídicas: </a:t>
              </a:r>
              <a:r>
                <a:rPr lang="es-VE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Controla las conductas sociales.</a:t>
              </a:r>
            </a:p>
            <a:p>
              <a:pPr marL="171450" lvl="0" indent="-171450">
                <a:lnSpc>
                  <a:spcPct val="113000"/>
                </a:lnSpc>
                <a:buFont typeface="Arial" panose="020B0604020202020204" pitchFamily="34" charset="0"/>
                <a:buChar char="•"/>
              </a:pPr>
              <a:r>
                <a:rPr lang="es-VE" sz="1000" b="1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Normas morales: </a:t>
              </a:r>
              <a:r>
                <a:rPr lang="es-VE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Relacionados con los valores éticos.</a:t>
              </a:r>
            </a:p>
            <a:p>
              <a:pPr marL="171450" lvl="0" indent="-171450">
                <a:lnSpc>
                  <a:spcPct val="113000"/>
                </a:lnSpc>
                <a:buFont typeface="Arial" panose="020B0604020202020204" pitchFamily="34" charset="0"/>
                <a:buChar char="•"/>
              </a:pPr>
              <a:r>
                <a:rPr lang="es-VE" sz="1000" b="1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Normas lingüísticas: </a:t>
              </a:r>
              <a:r>
                <a:rPr lang="es-VE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Determina el uso correcto de la lengua.</a:t>
              </a:r>
            </a:p>
            <a:p>
              <a:pPr marL="171450" lvl="0" indent="-171450">
                <a:lnSpc>
                  <a:spcPct val="113000"/>
                </a:lnSpc>
                <a:buFont typeface="Arial" panose="020B0604020202020204" pitchFamily="34" charset="0"/>
                <a:buChar char="•"/>
              </a:pPr>
              <a:r>
                <a:rPr lang="es-VE" sz="1000" b="1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Normas laborales: </a:t>
              </a:r>
              <a:r>
                <a:rPr lang="es-VE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Protegen a los trabajadores.</a:t>
              </a:r>
            </a:p>
            <a:p>
              <a:pPr marL="171450" lvl="0" indent="-171450">
                <a:lnSpc>
                  <a:spcPct val="113000"/>
                </a:lnSpc>
                <a:buFont typeface="Arial" panose="020B0604020202020204" pitchFamily="34" charset="0"/>
                <a:buChar char="•"/>
              </a:pPr>
              <a:r>
                <a:rPr lang="es-VE" sz="1000" b="1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Normas de seguridad: </a:t>
              </a:r>
              <a:r>
                <a:rPr lang="es-VE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Protegen la información.</a:t>
              </a:r>
              <a:endParaRPr lang="es-VE" sz="1000" b="1" kern="100" dirty="0">
                <a:latin typeface="Poppins" panose="00000500000000000000" pitchFamily="2" charset="0"/>
                <a:ea typeface="Aptos" panose="020B0004020202020204" pitchFamily="34" charset="0"/>
                <a:cs typeface="Poppins" panose="00000500000000000000" pitchFamily="2" charset="0"/>
              </a:endParaRPr>
            </a:p>
          </p:txBody>
        </p:sp>
        <p:sp>
          <p:nvSpPr>
            <p:cNvPr id="29" name="Elipse 28">
              <a:extLst>
                <a:ext uri="{FF2B5EF4-FFF2-40B4-BE49-F238E27FC236}">
                  <a16:creationId xmlns:a16="http://schemas.microsoft.com/office/drawing/2014/main" id="{3E85AEEB-BB89-3DD5-2A0B-FAAC00FD10F0}"/>
                </a:ext>
              </a:extLst>
            </p:cNvPr>
            <p:cNvSpPr/>
            <p:nvPr/>
          </p:nvSpPr>
          <p:spPr>
            <a:xfrm>
              <a:off x="622451" y="5142950"/>
              <a:ext cx="256463" cy="270782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4</a:t>
              </a:r>
              <a:endParaRPr lang="es-ES_tradnl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</p:grp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027DE652-5A26-E21F-C132-8F0CB67F3044}"/>
              </a:ext>
            </a:extLst>
          </p:cNvPr>
          <p:cNvCxnSpPr>
            <a:cxnSpLocks/>
          </p:cNvCxnSpPr>
          <p:nvPr/>
        </p:nvCxnSpPr>
        <p:spPr>
          <a:xfrm flipV="1">
            <a:off x="411203" y="6658001"/>
            <a:ext cx="204804" cy="1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id="{F30F632D-75FC-0191-BC00-E00BE61EB876}"/>
              </a:ext>
            </a:extLst>
          </p:cNvPr>
          <p:cNvCxnSpPr>
            <a:cxnSpLocks/>
          </p:cNvCxnSpPr>
          <p:nvPr/>
        </p:nvCxnSpPr>
        <p:spPr>
          <a:xfrm flipV="1">
            <a:off x="411203" y="7735840"/>
            <a:ext cx="204804" cy="1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57">
            <a:extLst>
              <a:ext uri="{FF2B5EF4-FFF2-40B4-BE49-F238E27FC236}">
                <a16:creationId xmlns:a16="http://schemas.microsoft.com/office/drawing/2014/main" id="{1B225536-CA07-19A4-3E4A-858FE7620F35}"/>
              </a:ext>
            </a:extLst>
          </p:cNvPr>
          <p:cNvCxnSpPr>
            <a:cxnSpLocks/>
          </p:cNvCxnSpPr>
          <p:nvPr/>
        </p:nvCxnSpPr>
        <p:spPr>
          <a:xfrm flipV="1">
            <a:off x="411203" y="8638315"/>
            <a:ext cx="204804" cy="1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58">
            <a:extLst>
              <a:ext uri="{FF2B5EF4-FFF2-40B4-BE49-F238E27FC236}">
                <a16:creationId xmlns:a16="http://schemas.microsoft.com/office/drawing/2014/main" id="{9FE86F72-FA0E-D648-FF75-9F54766E43E5}"/>
              </a:ext>
            </a:extLst>
          </p:cNvPr>
          <p:cNvCxnSpPr>
            <a:cxnSpLocks/>
          </p:cNvCxnSpPr>
          <p:nvPr/>
        </p:nvCxnSpPr>
        <p:spPr>
          <a:xfrm flipV="1">
            <a:off x="436197" y="9721552"/>
            <a:ext cx="204804" cy="1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C4F08116-2C21-3170-BAC1-465D3D4D72CB}"/>
              </a:ext>
            </a:extLst>
          </p:cNvPr>
          <p:cNvSpPr txBox="1"/>
          <p:nvPr/>
        </p:nvSpPr>
        <p:spPr>
          <a:xfrm>
            <a:off x="5381904" y="1489894"/>
            <a:ext cx="13837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Poppins" panose="00000500000000000000" pitchFamily="2" charset="0"/>
                <a:cs typeface="Poppins" panose="00000500000000000000" pitchFamily="2" charset="0"/>
              </a:rPr>
              <a:t>GUIA DEL DOCENTE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354F841E-0FBB-6229-DD59-DADA2324EB00}"/>
              </a:ext>
            </a:extLst>
          </p:cNvPr>
          <p:cNvCxnSpPr>
            <a:cxnSpLocks/>
          </p:cNvCxnSpPr>
          <p:nvPr/>
        </p:nvCxnSpPr>
        <p:spPr>
          <a:xfrm>
            <a:off x="0" y="1748274"/>
            <a:ext cx="6858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041BC16-41D4-B635-7598-C1AE0B8F23F9}"/>
              </a:ext>
            </a:extLst>
          </p:cNvPr>
          <p:cNvSpPr txBox="1"/>
          <p:nvPr/>
        </p:nvSpPr>
        <p:spPr>
          <a:xfrm>
            <a:off x="5649560" y="86696"/>
            <a:ext cx="1146412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" sz="1000" b="1" dirty="0">
                <a:solidFill>
                  <a:schemeClr val="accent1">
                    <a:lumMod val="75000"/>
                  </a:schemeClr>
                </a:solidFill>
                <a:latin typeface="Poppins ExtraBold" panose="00000900000000000000" pitchFamily="2" charset="0"/>
                <a:ea typeface="Poppins Medium"/>
                <a:cs typeface="Poppins ExtraBold" panose="00000900000000000000" pitchFamily="2" charset="0"/>
                <a:sym typeface="Poppins Medium"/>
              </a:rPr>
              <a:t>NIVEL BÁSICO</a:t>
            </a:r>
            <a:endParaRPr lang="es-PE" sz="1000" b="1" dirty="0">
              <a:solidFill>
                <a:schemeClr val="accent1">
                  <a:lumMod val="7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</a:endParaRPr>
          </a:p>
        </p:txBody>
      </p:sp>
      <p:sp>
        <p:nvSpPr>
          <p:cNvPr id="69" name="Google Shape;14;p2">
            <a:extLst>
              <a:ext uri="{FF2B5EF4-FFF2-40B4-BE49-F238E27FC236}">
                <a16:creationId xmlns:a16="http://schemas.microsoft.com/office/drawing/2014/main" id="{0AB868EB-C303-42BC-B5F8-50474470451A}"/>
              </a:ext>
            </a:extLst>
          </p:cNvPr>
          <p:cNvSpPr txBox="1"/>
          <p:nvPr/>
        </p:nvSpPr>
        <p:spPr>
          <a:xfrm>
            <a:off x="1464812" y="358436"/>
            <a:ext cx="4184748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n-US"/>
            </a:defPPr>
            <a:lvl1pPr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Poppins Light" panose="00000400000000000000" pitchFamily="2" charset="0"/>
                <a:ea typeface="Poppins Medium"/>
                <a:cs typeface="Poppins Light" panose="00000400000000000000" pitchFamily="2" charset="0"/>
              </a:defRPr>
            </a:lvl1pPr>
          </a:lstStyle>
          <a:p>
            <a:r>
              <a:rPr lang="es-PE" b="0" dirty="0">
                <a:solidFill>
                  <a:schemeClr val="tx1"/>
                </a:solidFill>
                <a:sym typeface="Poppins Medium"/>
              </a:rPr>
              <a:t>Área de Competencia: ESCEPTICISMO Y JUICIO PROFESIONAL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17E3EEBB-11D6-7DFF-C41A-8ACA78DDF7C3}"/>
              </a:ext>
            </a:extLst>
          </p:cNvPr>
          <p:cNvSpPr txBox="1"/>
          <p:nvPr/>
        </p:nvSpPr>
        <p:spPr>
          <a:xfrm>
            <a:off x="0" y="0"/>
            <a:ext cx="1152000" cy="25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100" dirty="0">
                <a:solidFill>
                  <a:schemeClr val="bg1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NIE-4.a.ii-001</a:t>
            </a:r>
          </a:p>
        </p:txBody>
      </p:sp>
    </p:spTree>
    <p:extLst>
      <p:ext uri="{BB962C8B-B14F-4D97-AF65-F5344CB8AC3E}">
        <p14:creationId xmlns:p14="http://schemas.microsoft.com/office/powerpoint/2010/main" val="2923386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Conector: angular 17">
            <a:extLst>
              <a:ext uri="{FF2B5EF4-FFF2-40B4-BE49-F238E27FC236}">
                <a16:creationId xmlns:a16="http://schemas.microsoft.com/office/drawing/2014/main" id="{DB7A722B-4DD8-BEFA-C3CF-35D6F758148A}"/>
              </a:ext>
            </a:extLst>
          </p:cNvPr>
          <p:cNvCxnSpPr>
            <a:cxnSpLocks/>
            <a:stCxn id="14" idx="2"/>
            <a:endCxn id="47" idx="2"/>
          </p:cNvCxnSpPr>
          <p:nvPr/>
        </p:nvCxnSpPr>
        <p:spPr>
          <a:xfrm rot="10800000" flipV="1">
            <a:off x="616688" y="1940229"/>
            <a:ext cx="12700" cy="8993475"/>
          </a:xfrm>
          <a:prstGeom prst="bentConnector3">
            <a:avLst>
              <a:gd name="adj1" fmla="val 1800000"/>
            </a:avLst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CuadroTexto 4">
            <a:extLst>
              <a:ext uri="{FF2B5EF4-FFF2-40B4-BE49-F238E27FC236}">
                <a16:creationId xmlns:a16="http://schemas.microsoft.com/office/drawing/2014/main" id="{16C3EE19-588D-EE28-9F93-6A05A445B72A}"/>
              </a:ext>
            </a:extLst>
          </p:cNvPr>
          <p:cNvSpPr txBox="1"/>
          <p:nvPr/>
        </p:nvSpPr>
        <p:spPr>
          <a:xfrm>
            <a:off x="1931405" y="131019"/>
            <a:ext cx="3251563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n-US"/>
            </a:defPPr>
            <a:lvl1pPr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Poppins Light" panose="00000400000000000000" pitchFamily="2" charset="0"/>
                <a:ea typeface="Poppins Medium"/>
                <a:cs typeface="Poppins Light" panose="00000400000000000000" pitchFamily="2" charset="0"/>
              </a:defRPr>
            </a:lvl1pPr>
          </a:lstStyle>
          <a:p>
            <a:r>
              <a:rPr lang="es-PE" dirty="0">
                <a:solidFill>
                  <a:srgbClr val="FF0000"/>
                </a:solidFill>
                <a:sym typeface="Poppins Medium"/>
              </a:rPr>
              <a:t>NORMA INTERNACIONAL DE EDUCACIÓN IFAC N°4</a:t>
            </a:r>
          </a:p>
        </p:txBody>
      </p:sp>
      <p:sp>
        <p:nvSpPr>
          <p:cNvPr id="8" name="Flecha: pentágono 10">
            <a:extLst>
              <a:ext uri="{FF2B5EF4-FFF2-40B4-BE49-F238E27FC236}">
                <a16:creationId xmlns:a16="http://schemas.microsoft.com/office/drawing/2014/main" id="{1286951A-BD5F-30B4-A2FD-7F6C49B9C7E8}"/>
              </a:ext>
            </a:extLst>
          </p:cNvPr>
          <p:cNvSpPr/>
          <p:nvPr/>
        </p:nvSpPr>
        <p:spPr>
          <a:xfrm>
            <a:off x="-1" y="-1072"/>
            <a:ext cx="1196021" cy="261610"/>
          </a:xfrm>
          <a:custGeom>
            <a:avLst/>
            <a:gdLst>
              <a:gd name="connsiteX0" fmla="*/ 0 w 1491916"/>
              <a:gd name="connsiteY0" fmla="*/ 0 h 369332"/>
              <a:gd name="connsiteX1" fmla="*/ 1307250 w 1491916"/>
              <a:gd name="connsiteY1" fmla="*/ 0 h 369332"/>
              <a:gd name="connsiteX2" fmla="*/ 1491916 w 1491916"/>
              <a:gd name="connsiteY2" fmla="*/ 184666 h 369332"/>
              <a:gd name="connsiteX3" fmla="*/ 1307250 w 1491916"/>
              <a:gd name="connsiteY3" fmla="*/ 369332 h 369332"/>
              <a:gd name="connsiteX4" fmla="*/ 0 w 1491916"/>
              <a:gd name="connsiteY4" fmla="*/ 369332 h 369332"/>
              <a:gd name="connsiteX5" fmla="*/ 0 w 1491916"/>
              <a:gd name="connsiteY5" fmla="*/ 0 h 369332"/>
              <a:gd name="connsiteX0" fmla="*/ 0 w 1534778"/>
              <a:gd name="connsiteY0" fmla="*/ 0 h 369332"/>
              <a:gd name="connsiteX1" fmla="*/ 1307250 w 1534778"/>
              <a:gd name="connsiteY1" fmla="*/ 0 h 369332"/>
              <a:gd name="connsiteX2" fmla="*/ 1534778 w 1534778"/>
              <a:gd name="connsiteY2" fmla="*/ 3691 h 369332"/>
              <a:gd name="connsiteX3" fmla="*/ 1307250 w 1534778"/>
              <a:gd name="connsiteY3" fmla="*/ 369332 h 369332"/>
              <a:gd name="connsiteX4" fmla="*/ 0 w 1534778"/>
              <a:gd name="connsiteY4" fmla="*/ 369332 h 369332"/>
              <a:gd name="connsiteX5" fmla="*/ 0 w 1534778"/>
              <a:gd name="connsiteY5" fmla="*/ 0 h 369332"/>
              <a:gd name="connsiteX0" fmla="*/ 0 w 1537160"/>
              <a:gd name="connsiteY0" fmla="*/ 1072 h 370404"/>
              <a:gd name="connsiteX1" fmla="*/ 1307250 w 1537160"/>
              <a:gd name="connsiteY1" fmla="*/ 1072 h 370404"/>
              <a:gd name="connsiteX2" fmla="*/ 1537160 w 1537160"/>
              <a:gd name="connsiteY2" fmla="*/ 0 h 370404"/>
              <a:gd name="connsiteX3" fmla="*/ 1307250 w 1537160"/>
              <a:gd name="connsiteY3" fmla="*/ 370404 h 370404"/>
              <a:gd name="connsiteX4" fmla="*/ 0 w 1537160"/>
              <a:gd name="connsiteY4" fmla="*/ 370404 h 370404"/>
              <a:gd name="connsiteX5" fmla="*/ 0 w 1537160"/>
              <a:gd name="connsiteY5" fmla="*/ 1072 h 370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37160" h="370404">
                <a:moveTo>
                  <a:pt x="0" y="1072"/>
                </a:moveTo>
                <a:lnTo>
                  <a:pt x="1307250" y="1072"/>
                </a:lnTo>
                <a:lnTo>
                  <a:pt x="1537160" y="0"/>
                </a:lnTo>
                <a:lnTo>
                  <a:pt x="1307250" y="370404"/>
                </a:lnTo>
                <a:lnTo>
                  <a:pt x="0" y="370404"/>
                </a:lnTo>
                <a:lnTo>
                  <a:pt x="0" y="1072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5" name="Imagen 14" descr="Texto&#10;&#10;Descripción generada automáticamente">
            <a:extLst>
              <a:ext uri="{FF2B5EF4-FFF2-40B4-BE49-F238E27FC236}">
                <a16:creationId xmlns:a16="http://schemas.microsoft.com/office/drawing/2014/main" id="{83E30B04-1708-A3FF-15F9-5D3FA157F8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2585" y="11506190"/>
            <a:ext cx="2033951" cy="495776"/>
          </a:xfrm>
          <a:prstGeom prst="rect">
            <a:avLst/>
          </a:prstGeom>
        </p:spPr>
      </p:pic>
      <p:grpSp>
        <p:nvGrpSpPr>
          <p:cNvPr id="60" name="Grupo 59">
            <a:extLst>
              <a:ext uri="{FF2B5EF4-FFF2-40B4-BE49-F238E27FC236}">
                <a16:creationId xmlns:a16="http://schemas.microsoft.com/office/drawing/2014/main" id="{8D7A5BF7-EBA6-0141-9CE2-B1908A565E4B}"/>
              </a:ext>
            </a:extLst>
          </p:cNvPr>
          <p:cNvGrpSpPr/>
          <p:nvPr/>
        </p:nvGrpSpPr>
        <p:grpSpPr>
          <a:xfrm>
            <a:off x="616688" y="1804839"/>
            <a:ext cx="5189934" cy="783791"/>
            <a:chOff x="622451" y="1973251"/>
            <a:chExt cx="5189934" cy="783791"/>
          </a:xfrm>
        </p:grpSpPr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C1E8EBDB-7423-C77D-1392-9271C66BDBD8}"/>
                </a:ext>
              </a:extLst>
            </p:cNvPr>
            <p:cNvSpPr/>
            <p:nvPr/>
          </p:nvSpPr>
          <p:spPr>
            <a:xfrm>
              <a:off x="622451" y="1973251"/>
              <a:ext cx="256463" cy="270782"/>
            </a:xfrm>
            <a:prstGeom prst="ellipse">
              <a:avLst/>
            </a:prstGeom>
            <a:solidFill>
              <a:srgbClr val="0F9ED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1</a:t>
              </a:r>
              <a:endParaRPr lang="es-ES_tradnl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  <p:sp>
          <p:nvSpPr>
            <p:cNvPr id="20" name="CuadroTexto 19">
              <a:extLst>
                <a:ext uri="{FF2B5EF4-FFF2-40B4-BE49-F238E27FC236}">
                  <a16:creationId xmlns:a16="http://schemas.microsoft.com/office/drawing/2014/main" id="{410C3B3E-FF21-40FD-FC9A-860CF34B0A72}"/>
                </a:ext>
              </a:extLst>
            </p:cNvPr>
            <p:cNvSpPr txBox="1"/>
            <p:nvPr/>
          </p:nvSpPr>
          <p:spPr>
            <a:xfrm>
              <a:off x="852843" y="1973251"/>
              <a:ext cx="46335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Concepto del escepticismo profesional en la auditoría</a:t>
              </a:r>
            </a:p>
          </p:txBody>
        </p:sp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BF47B4B6-3374-D503-625B-BF3124A18457}"/>
                </a:ext>
              </a:extLst>
            </p:cNvPr>
            <p:cNvSpPr txBox="1"/>
            <p:nvPr/>
          </p:nvSpPr>
          <p:spPr>
            <a:xfrm>
              <a:off x="852842" y="2194387"/>
              <a:ext cx="4959543" cy="56265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171450" lvl="0" indent="-171450" algn="just">
                <a:lnSpc>
                  <a:spcPct val="115000"/>
                </a:lnSpc>
                <a:buClr>
                  <a:srgbClr val="0070C0"/>
                </a:buClr>
                <a:buFont typeface="Arial" panose="020B0604020202020204" pitchFamily="34" charset="0"/>
                <a:buChar char="•"/>
                <a:defRPr sz="1000" kern="100">
                  <a:latin typeface="Poppins" panose="00000500000000000000" pitchFamily="2" charset="0"/>
                  <a:cs typeface="Poppins" panose="00000500000000000000" pitchFamily="2" charset="0"/>
                </a:defRPr>
              </a:lvl1pPr>
            </a:lstStyle>
            <a:p>
              <a:pPr marL="0" indent="0">
                <a:lnSpc>
                  <a:spcPct val="115000"/>
                </a:lnSpc>
                <a:buNone/>
              </a:pPr>
              <a:r>
                <a:rPr lang="es-VE" sz="900" dirty="0">
                  <a:latin typeface="Poppins" panose="00000500000000000000" pitchFamily="2" charset="0"/>
                  <a:cs typeface="Poppins" panose="00000500000000000000" pitchFamily="2" charset="0"/>
                </a:rPr>
                <a:t>Es una actitud de mente inquisitiva, es decir, implica estar alerta ante situaciones que indiquen errores por fraude o equivocación, siendo este esencial para la toma de decisiones del el contador público.</a:t>
              </a:r>
            </a:p>
          </p:txBody>
        </p:sp>
      </p:grpSp>
      <p:grpSp>
        <p:nvGrpSpPr>
          <p:cNvPr id="61" name="Grupo 60">
            <a:extLst>
              <a:ext uri="{FF2B5EF4-FFF2-40B4-BE49-F238E27FC236}">
                <a16:creationId xmlns:a16="http://schemas.microsoft.com/office/drawing/2014/main" id="{8339133A-2C2F-23F1-233B-3FC54147A78A}"/>
              </a:ext>
            </a:extLst>
          </p:cNvPr>
          <p:cNvGrpSpPr/>
          <p:nvPr/>
        </p:nvGrpSpPr>
        <p:grpSpPr>
          <a:xfrm>
            <a:off x="616688" y="2531954"/>
            <a:ext cx="5189934" cy="728967"/>
            <a:chOff x="622451" y="2986270"/>
            <a:chExt cx="5189934" cy="728967"/>
          </a:xfrm>
        </p:grpSpPr>
        <p:sp>
          <p:nvSpPr>
            <p:cNvPr id="23" name="Elipse 22">
              <a:extLst>
                <a:ext uri="{FF2B5EF4-FFF2-40B4-BE49-F238E27FC236}">
                  <a16:creationId xmlns:a16="http://schemas.microsoft.com/office/drawing/2014/main" id="{B0B1D46F-9A71-647E-6D0A-7016D0B2EF1A}"/>
                </a:ext>
              </a:extLst>
            </p:cNvPr>
            <p:cNvSpPr/>
            <p:nvPr/>
          </p:nvSpPr>
          <p:spPr>
            <a:xfrm>
              <a:off x="622451" y="2986270"/>
              <a:ext cx="256463" cy="270782"/>
            </a:xfrm>
            <a:prstGeom prst="ellipse">
              <a:avLst/>
            </a:prstGeom>
            <a:solidFill>
              <a:srgbClr val="0F9ED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>
                  <a:latin typeface="Poppins SemiBold" panose="00000700000000000000" pitchFamily="2" charset="0"/>
                  <a:cs typeface="Poppins SemiBold" panose="00000700000000000000" pitchFamily="2" charset="0"/>
                </a:rPr>
                <a:t>2</a:t>
              </a:r>
              <a:endParaRPr lang="es-ES_tradnl" sz="1200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A5DE67D4-C176-AFE2-E491-1B952E100099}"/>
                </a:ext>
              </a:extLst>
            </p:cNvPr>
            <p:cNvSpPr txBox="1"/>
            <p:nvPr/>
          </p:nvSpPr>
          <p:spPr>
            <a:xfrm>
              <a:off x="852842" y="2986270"/>
              <a:ext cx="45290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Aplicación del escepticismo profesional en la auditoría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AAE395EA-F606-88F3-06CA-8DFDFB4FDF44}"/>
                </a:ext>
              </a:extLst>
            </p:cNvPr>
            <p:cNvSpPr txBox="1"/>
            <p:nvPr/>
          </p:nvSpPr>
          <p:spPr>
            <a:xfrm>
              <a:off x="852843" y="3207406"/>
              <a:ext cx="4959542" cy="5078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buClr>
                  <a:srgbClr val="00B0F0"/>
                </a:buClr>
              </a:pPr>
              <a:r>
                <a:rPr lang="es-MX" sz="900" dirty="0">
                  <a:latin typeface="Poppins" panose="00000500000000000000" pitchFamily="2" charset="0"/>
                  <a:cs typeface="Poppins" panose="00000500000000000000" pitchFamily="2" charset="0"/>
                </a:rPr>
                <a:t>Esta mejora la calidad de los procedimiento de auditoría, dando la opción de elegir procedimientos correctos, es decir, el auditor mantiene firmeza durante los procedimiento realizados con una actitud y cuestionamiento crítico.</a:t>
              </a:r>
            </a:p>
          </p:txBody>
        </p:sp>
      </p:grpSp>
      <p:grpSp>
        <p:nvGrpSpPr>
          <p:cNvPr id="62" name="Grupo 61">
            <a:extLst>
              <a:ext uri="{FF2B5EF4-FFF2-40B4-BE49-F238E27FC236}">
                <a16:creationId xmlns:a16="http://schemas.microsoft.com/office/drawing/2014/main" id="{3BF79355-188A-D6BD-3893-05A650E0A12E}"/>
              </a:ext>
            </a:extLst>
          </p:cNvPr>
          <p:cNvGrpSpPr/>
          <p:nvPr/>
        </p:nvGrpSpPr>
        <p:grpSpPr>
          <a:xfrm>
            <a:off x="616688" y="3931360"/>
            <a:ext cx="5189934" cy="1095671"/>
            <a:chOff x="622451" y="3819847"/>
            <a:chExt cx="5189934" cy="1095671"/>
          </a:xfrm>
        </p:grpSpPr>
        <p:sp>
          <p:nvSpPr>
            <p:cNvPr id="26" name="Elipse 25">
              <a:extLst>
                <a:ext uri="{FF2B5EF4-FFF2-40B4-BE49-F238E27FC236}">
                  <a16:creationId xmlns:a16="http://schemas.microsoft.com/office/drawing/2014/main" id="{B1B62FC7-3312-F434-F66E-6A2E271ABDAC}"/>
                </a:ext>
              </a:extLst>
            </p:cNvPr>
            <p:cNvSpPr/>
            <p:nvPr/>
          </p:nvSpPr>
          <p:spPr>
            <a:xfrm>
              <a:off x="622451" y="3819847"/>
              <a:ext cx="256463" cy="270782"/>
            </a:xfrm>
            <a:prstGeom prst="ellipse">
              <a:avLst/>
            </a:prstGeom>
            <a:solidFill>
              <a:srgbClr val="0F9ED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4</a:t>
              </a:r>
            </a:p>
          </p:txBody>
        </p:sp>
        <p:sp>
          <p:nvSpPr>
            <p:cNvPr id="27" name="CuadroTexto 26">
              <a:extLst>
                <a:ext uri="{FF2B5EF4-FFF2-40B4-BE49-F238E27FC236}">
                  <a16:creationId xmlns:a16="http://schemas.microsoft.com/office/drawing/2014/main" id="{749B8255-B584-B1A6-724B-6401CC1CD626}"/>
                </a:ext>
              </a:extLst>
            </p:cNvPr>
            <p:cNvSpPr txBox="1"/>
            <p:nvPr/>
          </p:nvSpPr>
          <p:spPr>
            <a:xfrm>
              <a:off x="852842" y="3819847"/>
              <a:ext cx="463358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Importancia del escepticismo profesional en la auditoría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8E9C38DD-165A-CA3A-FC68-39C2EF742ED9}"/>
                </a:ext>
              </a:extLst>
            </p:cNvPr>
            <p:cNvSpPr txBox="1"/>
            <p:nvPr/>
          </p:nvSpPr>
          <p:spPr>
            <a:xfrm>
              <a:off x="852843" y="4040983"/>
              <a:ext cx="4959542" cy="874535"/>
            </a:xfrm>
            <a:prstGeom prst="rect">
              <a:avLst/>
            </a:prstGeom>
            <a:noFill/>
          </p:spPr>
          <p:txBody>
            <a:bodyPr wrap="square" numCol="1">
              <a:spAutoFit/>
            </a:bodyPr>
            <a:lstStyle/>
            <a:p>
              <a:pPr marL="228600" indent="-228600">
                <a:lnSpc>
                  <a:spcPct val="114000"/>
                </a:lnSpc>
                <a:buClr>
                  <a:srgbClr val="0F9ED5"/>
                </a:buClr>
                <a:buFont typeface="+mj-lt"/>
                <a:buAutoNum type="arabicPeriod"/>
              </a:pPr>
              <a:r>
                <a:rPr lang="es-VE" sz="900" dirty="0">
                  <a:latin typeface="Poppins" panose="00000500000000000000" pitchFamily="2" charset="0"/>
                  <a:cs typeface="Poppins" panose="00000500000000000000" pitchFamily="2" charset="0"/>
                </a:rPr>
                <a:t>El auditor debe mantener una actitud de escepticismo profesional.</a:t>
              </a:r>
            </a:p>
            <a:p>
              <a:pPr marL="228600" indent="-228600">
                <a:lnSpc>
                  <a:spcPct val="114000"/>
                </a:lnSpc>
                <a:buClr>
                  <a:srgbClr val="0F9ED5"/>
                </a:buClr>
                <a:buFont typeface="+mj-lt"/>
                <a:buAutoNum type="arabicPeriod"/>
              </a:pPr>
              <a:r>
                <a:rPr lang="es-VE" sz="900" dirty="0">
                  <a:latin typeface="Poppins" panose="00000500000000000000" pitchFamily="2" charset="0"/>
                  <a:cs typeface="Poppins" panose="00000500000000000000" pitchFamily="2" charset="0"/>
                </a:rPr>
                <a:t>Pertenece al conjunto de habilidades del auditor.</a:t>
              </a:r>
            </a:p>
            <a:p>
              <a:pPr marL="228600" indent="-228600">
                <a:lnSpc>
                  <a:spcPct val="114000"/>
                </a:lnSpc>
                <a:buClr>
                  <a:srgbClr val="0F9ED5"/>
                </a:buClr>
                <a:buFont typeface="+mj-lt"/>
                <a:buAutoNum type="arabicPeriod"/>
              </a:pPr>
              <a:r>
                <a:rPr lang="es-VE" sz="900" dirty="0">
                  <a:latin typeface="Poppins" panose="00000500000000000000" pitchFamily="2" charset="0"/>
                  <a:cs typeface="Poppins" panose="00000500000000000000" pitchFamily="2" charset="0"/>
                </a:rPr>
                <a:t>Cuestiona y considera la evidencia obtenida en la auditoría.</a:t>
              </a:r>
            </a:p>
            <a:p>
              <a:pPr marL="228600" indent="-228600">
                <a:lnSpc>
                  <a:spcPct val="114000"/>
                </a:lnSpc>
                <a:buClr>
                  <a:srgbClr val="0F9ED5"/>
                </a:buClr>
                <a:buFont typeface="+mj-lt"/>
                <a:buAutoNum type="arabicPeriod"/>
              </a:pPr>
              <a:r>
                <a:rPr lang="es-VE" sz="900" dirty="0">
                  <a:latin typeface="Poppins" panose="00000500000000000000" pitchFamily="2" charset="0"/>
                  <a:cs typeface="Poppins" panose="00000500000000000000" pitchFamily="2" charset="0"/>
                </a:rPr>
                <a:t>Permite ejecutar evaluación imparcial.</a:t>
              </a:r>
            </a:p>
            <a:p>
              <a:pPr marL="228600" indent="-228600">
                <a:lnSpc>
                  <a:spcPct val="114000"/>
                </a:lnSpc>
                <a:buClr>
                  <a:srgbClr val="0F9ED5"/>
                </a:buClr>
                <a:buFont typeface="+mj-lt"/>
                <a:buAutoNum type="arabicPeriod"/>
              </a:pPr>
              <a:r>
                <a:rPr lang="es-VE" sz="900" dirty="0">
                  <a:latin typeface="Poppins" panose="00000500000000000000" pitchFamily="2" charset="0"/>
                  <a:cs typeface="Poppins" panose="00000500000000000000" pitchFamily="2" charset="0"/>
                </a:rPr>
                <a:t>Identifica riesgos. </a:t>
              </a:r>
            </a:p>
          </p:txBody>
        </p:sp>
      </p:grpSp>
      <p:grpSp>
        <p:nvGrpSpPr>
          <p:cNvPr id="64" name="Grupo 63">
            <a:extLst>
              <a:ext uri="{FF2B5EF4-FFF2-40B4-BE49-F238E27FC236}">
                <a16:creationId xmlns:a16="http://schemas.microsoft.com/office/drawing/2014/main" id="{A044CEAE-98B2-1316-AABE-20E0EF82EBDF}"/>
              </a:ext>
            </a:extLst>
          </p:cNvPr>
          <p:cNvGrpSpPr/>
          <p:nvPr/>
        </p:nvGrpSpPr>
        <p:grpSpPr>
          <a:xfrm>
            <a:off x="616688" y="6871309"/>
            <a:ext cx="5253446" cy="943065"/>
            <a:chOff x="622451" y="6183472"/>
            <a:chExt cx="5253446" cy="943065"/>
          </a:xfrm>
        </p:grpSpPr>
        <p:sp>
          <p:nvSpPr>
            <p:cNvPr id="33" name="Elipse 32">
              <a:extLst>
                <a:ext uri="{FF2B5EF4-FFF2-40B4-BE49-F238E27FC236}">
                  <a16:creationId xmlns:a16="http://schemas.microsoft.com/office/drawing/2014/main" id="{0FC81EA8-B3AA-8550-0167-D81FD2D5CF39}"/>
                </a:ext>
              </a:extLst>
            </p:cNvPr>
            <p:cNvSpPr/>
            <p:nvPr/>
          </p:nvSpPr>
          <p:spPr>
            <a:xfrm>
              <a:off x="622451" y="6183472"/>
              <a:ext cx="256463" cy="270782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7</a:t>
              </a:r>
            </a:p>
          </p:txBody>
        </p:sp>
        <p:sp>
          <p:nvSpPr>
            <p:cNvPr id="34" name="CuadroTexto 33">
              <a:extLst>
                <a:ext uri="{FF2B5EF4-FFF2-40B4-BE49-F238E27FC236}">
                  <a16:creationId xmlns:a16="http://schemas.microsoft.com/office/drawing/2014/main" id="{64BFAEC7-F537-0E94-998C-4725AD03035F}"/>
                </a:ext>
              </a:extLst>
            </p:cNvPr>
            <p:cNvSpPr txBox="1"/>
            <p:nvPr/>
          </p:nvSpPr>
          <p:spPr>
            <a:xfrm>
              <a:off x="852843" y="6183472"/>
              <a:ext cx="452906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VE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Capacitación y desarrollo de escepticismo profesional</a:t>
              </a:r>
            </a:p>
          </p:txBody>
        </p:sp>
        <p:sp>
          <p:nvSpPr>
            <p:cNvPr id="35" name="CuadroTexto 34">
              <a:extLst>
                <a:ext uri="{FF2B5EF4-FFF2-40B4-BE49-F238E27FC236}">
                  <a16:creationId xmlns:a16="http://schemas.microsoft.com/office/drawing/2014/main" id="{C4CE4FA1-5947-B602-0F53-C9472873F83B}"/>
                </a:ext>
              </a:extLst>
            </p:cNvPr>
            <p:cNvSpPr txBox="1"/>
            <p:nvPr/>
          </p:nvSpPr>
          <p:spPr>
            <a:xfrm>
              <a:off x="852843" y="6404608"/>
              <a:ext cx="5023054" cy="7219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171450" lvl="0" indent="-171450" algn="just">
                <a:lnSpc>
                  <a:spcPct val="115000"/>
                </a:lnSpc>
                <a:buClr>
                  <a:srgbClr val="0070C0"/>
                </a:buClr>
                <a:buFont typeface="Arial" panose="020B0604020202020204" pitchFamily="34" charset="0"/>
                <a:buChar char="•"/>
                <a:defRPr sz="1000" kern="100">
                  <a:latin typeface="Poppins" panose="00000500000000000000" pitchFamily="2" charset="0"/>
                  <a:cs typeface="Poppins" panose="00000500000000000000" pitchFamily="2" charset="0"/>
                </a:defRPr>
              </a:lvl1pPr>
            </a:lstStyle>
            <a:p>
              <a:pPr marL="171450" indent="-17145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900" dirty="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Permite a los auditores practicar en entornos contralados.</a:t>
              </a:r>
            </a:p>
            <a:p>
              <a:pPr marL="171450" indent="-17145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900" dirty="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Debe estar guiado por principios éticos solidos.</a:t>
              </a:r>
            </a:p>
            <a:p>
              <a:pPr marL="171450" indent="-17145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900" dirty="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Mejora las habilidades de pensamiento crítico.</a:t>
              </a:r>
            </a:p>
            <a:p>
              <a:pPr marL="171450" indent="-17145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900" dirty="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Ayuda a los auditores a ser consiente de los sesgos.</a:t>
              </a:r>
            </a:p>
          </p:txBody>
        </p:sp>
      </p:grpSp>
      <p:grpSp>
        <p:nvGrpSpPr>
          <p:cNvPr id="65" name="Grupo 64">
            <a:extLst>
              <a:ext uri="{FF2B5EF4-FFF2-40B4-BE49-F238E27FC236}">
                <a16:creationId xmlns:a16="http://schemas.microsoft.com/office/drawing/2014/main" id="{460E9178-37B5-0597-7631-7D08738701E5}"/>
              </a:ext>
            </a:extLst>
          </p:cNvPr>
          <p:cNvGrpSpPr/>
          <p:nvPr/>
        </p:nvGrpSpPr>
        <p:grpSpPr>
          <a:xfrm>
            <a:off x="616688" y="8803361"/>
            <a:ext cx="5774392" cy="1005966"/>
            <a:chOff x="622451" y="7051250"/>
            <a:chExt cx="5774392" cy="1005966"/>
          </a:xfrm>
        </p:grpSpPr>
        <p:sp>
          <p:nvSpPr>
            <p:cNvPr id="36" name="Elipse 35">
              <a:extLst>
                <a:ext uri="{FF2B5EF4-FFF2-40B4-BE49-F238E27FC236}">
                  <a16:creationId xmlns:a16="http://schemas.microsoft.com/office/drawing/2014/main" id="{246B0321-F95F-D0B3-8B87-4473ECCBCB2E}"/>
                </a:ext>
              </a:extLst>
            </p:cNvPr>
            <p:cNvSpPr/>
            <p:nvPr/>
          </p:nvSpPr>
          <p:spPr>
            <a:xfrm>
              <a:off x="622451" y="7051250"/>
              <a:ext cx="256463" cy="270782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9</a:t>
              </a:r>
            </a:p>
          </p:txBody>
        </p:sp>
        <p:sp>
          <p:nvSpPr>
            <p:cNvPr id="37" name="CuadroTexto 36">
              <a:extLst>
                <a:ext uri="{FF2B5EF4-FFF2-40B4-BE49-F238E27FC236}">
                  <a16:creationId xmlns:a16="http://schemas.microsoft.com/office/drawing/2014/main" id="{9D19C140-F094-45A5-E23D-634A3062FEF4}"/>
                </a:ext>
              </a:extLst>
            </p:cNvPr>
            <p:cNvSpPr txBox="1"/>
            <p:nvPr/>
          </p:nvSpPr>
          <p:spPr>
            <a:xfrm>
              <a:off x="852843" y="7051250"/>
              <a:ext cx="46208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Cómo afecta el escepticismo profesional en la auditoría</a:t>
              </a:r>
            </a:p>
          </p:txBody>
        </p:sp>
        <p:sp>
          <p:nvSpPr>
            <p:cNvPr id="38" name="CuadroTexto 37">
              <a:extLst>
                <a:ext uri="{FF2B5EF4-FFF2-40B4-BE49-F238E27FC236}">
                  <a16:creationId xmlns:a16="http://schemas.microsoft.com/office/drawing/2014/main" id="{C9ED8970-F562-0453-E741-2F6FCC0D40F8}"/>
                </a:ext>
              </a:extLst>
            </p:cNvPr>
            <p:cNvSpPr txBox="1"/>
            <p:nvPr/>
          </p:nvSpPr>
          <p:spPr>
            <a:xfrm>
              <a:off x="852843" y="7272386"/>
              <a:ext cx="5544000" cy="784830"/>
            </a:xfrm>
            <a:prstGeom prst="rect">
              <a:avLst/>
            </a:prstGeom>
            <a:noFill/>
          </p:spPr>
          <p:txBody>
            <a:bodyPr wrap="square" numCol="3">
              <a:spAutoFit/>
            </a:bodyPr>
            <a:lstStyle/>
            <a:p>
              <a:r>
                <a:rPr lang="es-VE" sz="900" b="1" dirty="0">
                  <a:latin typeface="Poppins" panose="00000500000000000000" pitchFamily="2" charset="0"/>
                  <a:cs typeface="Poppins" panose="00000500000000000000" pitchFamily="2" charset="0"/>
                </a:rPr>
                <a:t>Actitud:</a:t>
              </a:r>
            </a:p>
            <a:p>
              <a:pPr marL="171450" indent="-171450">
                <a:buClr>
                  <a:schemeClr val="accent4">
                    <a:lumMod val="60000"/>
                    <a:lumOff val="40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900" dirty="0">
                  <a:latin typeface="Poppins" panose="00000500000000000000" pitchFamily="2" charset="0"/>
                  <a:cs typeface="Poppins" panose="00000500000000000000" pitchFamily="2" charset="0"/>
                </a:rPr>
                <a:t>Mentalidad inquisitiva</a:t>
              </a:r>
            </a:p>
            <a:p>
              <a:pPr marL="171450" indent="-171450">
                <a:buClr>
                  <a:schemeClr val="accent4">
                    <a:lumMod val="60000"/>
                    <a:lumOff val="40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900" dirty="0">
                  <a:latin typeface="Poppins" panose="00000500000000000000" pitchFamily="2" charset="0"/>
                  <a:cs typeface="Poppins" panose="00000500000000000000" pitchFamily="2" charset="0"/>
                </a:rPr>
                <a:t>Alerta ante errores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es-VE" sz="900" dirty="0">
                <a:latin typeface="Poppins" panose="00000500000000000000" pitchFamily="2" charset="0"/>
                <a:cs typeface="Poppins" panose="00000500000000000000" pitchFamily="2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es-VE" sz="900" dirty="0">
                <a:latin typeface="Poppins" panose="00000500000000000000" pitchFamily="2" charset="0"/>
                <a:cs typeface="Poppins" panose="00000500000000000000" pitchFamily="2" charset="0"/>
              </a:endParaRPr>
            </a:p>
            <a:p>
              <a:r>
                <a:rPr lang="es-VE" sz="900" b="1" dirty="0">
                  <a:latin typeface="Poppins" panose="00000500000000000000" pitchFamily="2" charset="0"/>
                  <a:cs typeface="Poppins" panose="00000500000000000000" pitchFamily="2" charset="0"/>
                </a:rPr>
                <a:t>Comportamiento</a:t>
              </a:r>
            </a:p>
            <a:p>
              <a:pPr marL="171450" indent="-171450">
                <a:buClr>
                  <a:schemeClr val="accent4">
                    <a:lumMod val="60000"/>
                    <a:lumOff val="40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900" dirty="0">
                  <a:latin typeface="Poppins" panose="00000500000000000000" pitchFamily="2" charset="0"/>
                  <a:cs typeface="Poppins" panose="00000500000000000000" pitchFamily="2" charset="0"/>
                </a:rPr>
                <a:t>Evaluación crítica</a:t>
              </a:r>
            </a:p>
            <a:p>
              <a:pPr marL="171450" indent="-171450">
                <a:buClr>
                  <a:schemeClr val="accent4">
                    <a:lumMod val="60000"/>
                    <a:lumOff val="40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900" dirty="0">
                  <a:latin typeface="Poppins" panose="00000500000000000000" pitchFamily="2" charset="0"/>
                  <a:cs typeface="Poppins" panose="00000500000000000000" pitchFamily="2" charset="0"/>
                </a:rPr>
                <a:t>Comunicación efectiva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es-VE" sz="900" dirty="0">
                <a:latin typeface="Poppins" panose="00000500000000000000" pitchFamily="2" charset="0"/>
                <a:cs typeface="Poppins" panose="00000500000000000000" pitchFamily="2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es-VE" sz="900" dirty="0">
                <a:latin typeface="Poppins" panose="00000500000000000000" pitchFamily="2" charset="0"/>
                <a:cs typeface="Poppins" panose="00000500000000000000" pitchFamily="2" charset="0"/>
              </a:endParaRPr>
            </a:p>
            <a:p>
              <a:r>
                <a:rPr lang="es-VE" sz="900" b="1" dirty="0">
                  <a:latin typeface="Poppins" panose="00000500000000000000" pitchFamily="2" charset="0"/>
                  <a:cs typeface="Poppins" panose="00000500000000000000" pitchFamily="2" charset="0"/>
                </a:rPr>
                <a:t>Procedimiento de </a:t>
              </a:r>
            </a:p>
            <a:p>
              <a:r>
                <a:rPr lang="es-VE" sz="900" b="1" dirty="0">
                  <a:latin typeface="Poppins" panose="00000500000000000000" pitchFamily="2" charset="0"/>
                  <a:cs typeface="Poppins" panose="00000500000000000000" pitchFamily="2" charset="0"/>
                </a:rPr>
                <a:t>auditoría</a:t>
              </a:r>
            </a:p>
            <a:p>
              <a:pPr marL="171450" indent="-171450">
                <a:buClr>
                  <a:schemeClr val="accent4">
                    <a:lumMod val="60000"/>
                    <a:lumOff val="40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900" dirty="0">
                  <a:latin typeface="Poppins" panose="00000500000000000000" pitchFamily="2" charset="0"/>
                  <a:cs typeface="Poppins" panose="00000500000000000000" pitchFamily="2" charset="0"/>
                </a:rPr>
                <a:t>Planificación de la auditoría</a:t>
              </a:r>
            </a:p>
            <a:p>
              <a:pPr marL="171450" indent="-171450">
                <a:buClr>
                  <a:schemeClr val="accent4">
                    <a:lumMod val="60000"/>
                    <a:lumOff val="40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900" dirty="0">
                  <a:latin typeface="Poppins" panose="00000500000000000000" pitchFamily="2" charset="0"/>
                  <a:cs typeface="Poppins" panose="00000500000000000000" pitchFamily="2" charset="0"/>
                </a:rPr>
                <a:t>Evaluación de resultado.</a:t>
              </a:r>
            </a:p>
          </p:txBody>
        </p:sp>
      </p:grpSp>
      <p:grpSp>
        <p:nvGrpSpPr>
          <p:cNvPr id="66" name="Grupo 65">
            <a:extLst>
              <a:ext uri="{FF2B5EF4-FFF2-40B4-BE49-F238E27FC236}">
                <a16:creationId xmlns:a16="http://schemas.microsoft.com/office/drawing/2014/main" id="{3B4C1AFF-DBF3-CABC-DF92-95509FB68632}"/>
              </a:ext>
            </a:extLst>
          </p:cNvPr>
          <p:cNvGrpSpPr/>
          <p:nvPr/>
        </p:nvGrpSpPr>
        <p:grpSpPr>
          <a:xfrm>
            <a:off x="616688" y="9667636"/>
            <a:ext cx="5189937" cy="1102339"/>
            <a:chOff x="622451" y="8250515"/>
            <a:chExt cx="5189937" cy="1102339"/>
          </a:xfrm>
        </p:grpSpPr>
        <p:sp>
          <p:nvSpPr>
            <p:cNvPr id="39" name="Elipse 38">
              <a:extLst>
                <a:ext uri="{FF2B5EF4-FFF2-40B4-BE49-F238E27FC236}">
                  <a16:creationId xmlns:a16="http://schemas.microsoft.com/office/drawing/2014/main" id="{758358A8-3531-2B09-715C-18E541B5406F}"/>
                </a:ext>
              </a:extLst>
            </p:cNvPr>
            <p:cNvSpPr/>
            <p:nvPr/>
          </p:nvSpPr>
          <p:spPr>
            <a:xfrm>
              <a:off x="622451" y="8250515"/>
              <a:ext cx="256463" cy="270782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10</a:t>
              </a:r>
              <a:endParaRPr lang="es-ES_tradnl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  <p:sp>
          <p:nvSpPr>
            <p:cNvPr id="40" name="CuadroTexto 39">
              <a:extLst>
                <a:ext uri="{FF2B5EF4-FFF2-40B4-BE49-F238E27FC236}">
                  <a16:creationId xmlns:a16="http://schemas.microsoft.com/office/drawing/2014/main" id="{59A825C1-81BB-8AA7-6341-A96BEFBCA52A}"/>
                </a:ext>
              </a:extLst>
            </p:cNvPr>
            <p:cNvSpPr txBox="1"/>
            <p:nvPr/>
          </p:nvSpPr>
          <p:spPr>
            <a:xfrm>
              <a:off x="852841" y="8250515"/>
              <a:ext cx="45290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Escepticismo profesional en la auditoría y la tecnología</a:t>
              </a:r>
            </a:p>
          </p:txBody>
        </p:sp>
        <p:sp>
          <p:nvSpPr>
            <p:cNvPr id="41" name="CuadroTexto 40">
              <a:extLst>
                <a:ext uri="{FF2B5EF4-FFF2-40B4-BE49-F238E27FC236}">
                  <a16:creationId xmlns:a16="http://schemas.microsoft.com/office/drawing/2014/main" id="{9248DDD4-7E38-4D1A-F9DC-BEA803BE8E55}"/>
                </a:ext>
              </a:extLst>
            </p:cNvPr>
            <p:cNvSpPr txBox="1"/>
            <p:nvPr/>
          </p:nvSpPr>
          <p:spPr>
            <a:xfrm>
              <a:off x="852843" y="8471651"/>
              <a:ext cx="4959545" cy="881203"/>
            </a:xfrm>
            <a:prstGeom prst="rect">
              <a:avLst/>
            </a:prstGeom>
            <a:noFill/>
          </p:spPr>
          <p:txBody>
            <a:bodyPr wrap="square" numCol="1">
              <a:spAutoFit/>
            </a:bodyPr>
            <a:lstStyle/>
            <a:p>
              <a:pPr marL="171450" indent="-171450">
                <a:lnSpc>
                  <a:spcPct val="115000"/>
                </a:lnSpc>
                <a:buClr>
                  <a:schemeClr val="accent4">
                    <a:lumMod val="60000"/>
                    <a:lumOff val="40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MX" sz="900" dirty="0">
                  <a:latin typeface="Poppins" panose="00000500000000000000" pitchFamily="2" charset="0"/>
                  <a:cs typeface="Poppins" panose="00000500000000000000" pitchFamily="2" charset="0"/>
                </a:rPr>
                <a:t>Transforma la manera de trabajar de los auditores.</a:t>
              </a:r>
            </a:p>
            <a:p>
              <a:pPr marL="171450" indent="-171450">
                <a:lnSpc>
                  <a:spcPct val="115000"/>
                </a:lnSpc>
                <a:buClr>
                  <a:schemeClr val="accent4">
                    <a:lumMod val="60000"/>
                    <a:lumOff val="40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MX" sz="900" dirty="0">
                  <a:latin typeface="Poppins" panose="00000500000000000000" pitchFamily="2" charset="0"/>
                  <a:cs typeface="Poppins" panose="00000500000000000000" pitchFamily="2" charset="0"/>
                </a:rPr>
                <a:t>Ayuda a identifica patrones.</a:t>
              </a:r>
            </a:p>
            <a:p>
              <a:pPr marL="171450" indent="-171450">
                <a:lnSpc>
                  <a:spcPct val="115000"/>
                </a:lnSpc>
                <a:buClr>
                  <a:schemeClr val="accent4">
                    <a:lumMod val="60000"/>
                    <a:lumOff val="40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MX" sz="900" dirty="0">
                  <a:latin typeface="Poppins" panose="00000500000000000000" pitchFamily="2" charset="0"/>
                  <a:cs typeface="Poppins" panose="00000500000000000000" pitchFamily="2" charset="0"/>
                </a:rPr>
                <a:t>Evalúa riesgos de ciberseguridad.</a:t>
              </a:r>
            </a:p>
            <a:p>
              <a:pPr marL="171450" indent="-171450">
                <a:lnSpc>
                  <a:spcPct val="115000"/>
                </a:lnSpc>
                <a:buClr>
                  <a:schemeClr val="accent4">
                    <a:lumMod val="60000"/>
                    <a:lumOff val="40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MX" sz="900" dirty="0">
                  <a:latin typeface="Poppins" panose="00000500000000000000" pitchFamily="2" charset="0"/>
                  <a:cs typeface="Poppins" panose="00000500000000000000" pitchFamily="2" charset="0"/>
                </a:rPr>
                <a:t>Mejora la capacidad de los auditores.</a:t>
              </a:r>
            </a:p>
            <a:p>
              <a:pPr marL="171450" indent="-171450">
                <a:lnSpc>
                  <a:spcPct val="115000"/>
                </a:lnSpc>
                <a:buClr>
                  <a:schemeClr val="accent4">
                    <a:lumMod val="60000"/>
                    <a:lumOff val="40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MX" sz="900" dirty="0">
                  <a:latin typeface="Poppins" panose="00000500000000000000" pitchFamily="2" charset="0"/>
                  <a:cs typeface="Poppins" panose="00000500000000000000" pitchFamily="2" charset="0"/>
                </a:rPr>
                <a:t>Garantiza el buen uso de las herramientas.</a:t>
              </a:r>
            </a:p>
          </p:txBody>
        </p:sp>
      </p:grpSp>
      <p:grpSp>
        <p:nvGrpSpPr>
          <p:cNvPr id="68" name="Grupo 67">
            <a:extLst>
              <a:ext uri="{FF2B5EF4-FFF2-40B4-BE49-F238E27FC236}">
                <a16:creationId xmlns:a16="http://schemas.microsoft.com/office/drawing/2014/main" id="{DF00C311-7277-FA5C-FF81-E313A7EFD41C}"/>
              </a:ext>
            </a:extLst>
          </p:cNvPr>
          <p:cNvGrpSpPr/>
          <p:nvPr/>
        </p:nvGrpSpPr>
        <p:grpSpPr>
          <a:xfrm>
            <a:off x="616688" y="10798314"/>
            <a:ext cx="4603253" cy="950566"/>
            <a:chOff x="622451" y="10484661"/>
            <a:chExt cx="4603253" cy="950566"/>
          </a:xfrm>
        </p:grpSpPr>
        <p:sp>
          <p:nvSpPr>
            <p:cNvPr id="47" name="Elipse 46">
              <a:extLst>
                <a:ext uri="{FF2B5EF4-FFF2-40B4-BE49-F238E27FC236}">
                  <a16:creationId xmlns:a16="http://schemas.microsoft.com/office/drawing/2014/main" id="{B5348D81-DE1E-8F1B-9CD0-2D454BB170BA}"/>
                </a:ext>
              </a:extLst>
            </p:cNvPr>
            <p:cNvSpPr/>
            <p:nvPr/>
          </p:nvSpPr>
          <p:spPr>
            <a:xfrm>
              <a:off x="622451" y="10484661"/>
              <a:ext cx="256463" cy="270782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11</a:t>
              </a:r>
              <a:endParaRPr lang="es-ES_tradnl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  <p:sp>
          <p:nvSpPr>
            <p:cNvPr id="48" name="CuadroTexto 47">
              <a:extLst>
                <a:ext uri="{FF2B5EF4-FFF2-40B4-BE49-F238E27FC236}">
                  <a16:creationId xmlns:a16="http://schemas.microsoft.com/office/drawing/2014/main" id="{4043D5AF-2593-4F37-1286-AF688FF03445}"/>
                </a:ext>
              </a:extLst>
            </p:cNvPr>
            <p:cNvSpPr txBox="1"/>
            <p:nvPr/>
          </p:nvSpPr>
          <p:spPr>
            <a:xfrm>
              <a:off x="852843" y="10484661"/>
              <a:ext cx="436709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Ejemplo del escepticismo profesional en auditoría</a:t>
              </a:r>
            </a:p>
          </p:txBody>
        </p:sp>
        <p:sp>
          <p:nvSpPr>
            <p:cNvPr id="49" name="CuadroTexto 48">
              <a:extLst>
                <a:ext uri="{FF2B5EF4-FFF2-40B4-BE49-F238E27FC236}">
                  <a16:creationId xmlns:a16="http://schemas.microsoft.com/office/drawing/2014/main" id="{601F94D5-1F8A-EECC-5D0A-2FD2D78558EA}"/>
                </a:ext>
              </a:extLst>
            </p:cNvPr>
            <p:cNvSpPr txBox="1"/>
            <p:nvPr/>
          </p:nvSpPr>
          <p:spPr>
            <a:xfrm>
              <a:off x="852843" y="10705797"/>
              <a:ext cx="4372861" cy="7294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 fontAlgn="ctr">
                <a:lnSpc>
                  <a:spcPct val="115000"/>
                </a:lnSpc>
                <a:buClr>
                  <a:schemeClr val="accent4">
                    <a:lumMod val="60000"/>
                    <a:lumOff val="40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ES_tradnl" sz="900" dirty="0">
                  <a:latin typeface="Poppins" panose="00000500000000000000" pitchFamily="2" charset="0"/>
                  <a:cs typeface="Poppins" panose="00000500000000000000" pitchFamily="2" charset="0"/>
                </a:rPr>
                <a:t>Confirmación de saldos de clientes</a:t>
              </a:r>
            </a:p>
            <a:p>
              <a:pPr marL="171450" indent="-171450" fontAlgn="ctr">
                <a:lnSpc>
                  <a:spcPct val="115000"/>
                </a:lnSpc>
                <a:buClr>
                  <a:schemeClr val="accent4">
                    <a:lumMod val="60000"/>
                    <a:lumOff val="40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ES_tradnl" sz="900" dirty="0">
                  <a:latin typeface="Poppins" panose="00000500000000000000" pitchFamily="2" charset="0"/>
                  <a:cs typeface="Poppins" panose="00000500000000000000" pitchFamily="2" charset="0"/>
                </a:rPr>
                <a:t>Indicios de fraude</a:t>
              </a:r>
            </a:p>
            <a:p>
              <a:pPr marL="171450" indent="-171450" fontAlgn="ctr">
                <a:lnSpc>
                  <a:spcPct val="115000"/>
                </a:lnSpc>
                <a:buClr>
                  <a:schemeClr val="accent4">
                    <a:lumMod val="60000"/>
                    <a:lumOff val="40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ES_tradnl" sz="900" dirty="0">
                  <a:latin typeface="Poppins" panose="00000500000000000000" pitchFamily="2" charset="0"/>
                  <a:cs typeface="Poppins" panose="00000500000000000000" pitchFamily="2" charset="0"/>
                </a:rPr>
                <a:t>Revisión de documentos</a:t>
              </a:r>
            </a:p>
            <a:p>
              <a:pPr marL="171450" indent="-171450" fontAlgn="ctr">
                <a:lnSpc>
                  <a:spcPct val="115000"/>
                </a:lnSpc>
                <a:buClr>
                  <a:schemeClr val="accent4">
                    <a:lumMod val="60000"/>
                    <a:lumOff val="40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ES_tradnl" sz="900" dirty="0">
                  <a:latin typeface="Poppins" panose="00000500000000000000" pitchFamily="2" charset="0"/>
                  <a:cs typeface="Poppins" panose="00000500000000000000" pitchFamily="2" charset="0"/>
                </a:rPr>
                <a:t>Evaluación de estimaciones contables</a:t>
              </a:r>
              <a:endParaRPr lang="es-VE" sz="900" dirty="0">
                <a:latin typeface="Poppins" panose="00000500000000000000" pitchFamily="2" charset="0"/>
                <a:cs typeface="Poppins" panose="00000500000000000000" pitchFamily="2" charset="0"/>
              </a:endParaRPr>
            </a:p>
          </p:txBody>
        </p:sp>
      </p:grpSp>
      <p:cxnSp>
        <p:nvCxnSpPr>
          <p:cNvPr id="54" name="Conector recto 53">
            <a:extLst>
              <a:ext uri="{FF2B5EF4-FFF2-40B4-BE49-F238E27FC236}">
                <a16:creationId xmlns:a16="http://schemas.microsoft.com/office/drawing/2014/main" id="{DFD2EC8B-C40E-D55F-2E92-5723F8CFD548}"/>
              </a:ext>
            </a:extLst>
          </p:cNvPr>
          <p:cNvCxnSpPr>
            <a:cxnSpLocks/>
          </p:cNvCxnSpPr>
          <p:nvPr/>
        </p:nvCxnSpPr>
        <p:spPr>
          <a:xfrm flipV="1">
            <a:off x="401451" y="3327481"/>
            <a:ext cx="204804" cy="1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id="{8134F518-F242-6E5A-B458-593A6190CF8D}"/>
              </a:ext>
            </a:extLst>
          </p:cNvPr>
          <p:cNvCxnSpPr>
            <a:cxnSpLocks/>
          </p:cNvCxnSpPr>
          <p:nvPr/>
        </p:nvCxnSpPr>
        <p:spPr>
          <a:xfrm flipV="1">
            <a:off x="402061" y="5090752"/>
            <a:ext cx="204804" cy="1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3" name="Grupo 62">
            <a:extLst>
              <a:ext uri="{FF2B5EF4-FFF2-40B4-BE49-F238E27FC236}">
                <a16:creationId xmlns:a16="http://schemas.microsoft.com/office/drawing/2014/main" id="{C42521BD-4B3B-3CFB-EFDC-CE33419C76E8}"/>
              </a:ext>
            </a:extLst>
          </p:cNvPr>
          <p:cNvGrpSpPr/>
          <p:nvPr/>
        </p:nvGrpSpPr>
        <p:grpSpPr>
          <a:xfrm>
            <a:off x="616688" y="4970355"/>
            <a:ext cx="4948891" cy="1071241"/>
            <a:chOff x="622451" y="5142950"/>
            <a:chExt cx="4948891" cy="1071241"/>
          </a:xfrm>
        </p:grpSpPr>
        <p:sp>
          <p:nvSpPr>
            <p:cNvPr id="30" name="CuadroTexto 29">
              <a:extLst>
                <a:ext uri="{FF2B5EF4-FFF2-40B4-BE49-F238E27FC236}">
                  <a16:creationId xmlns:a16="http://schemas.microsoft.com/office/drawing/2014/main" id="{FD5B702B-59DF-B0BC-A19E-B0C1A15AD0FD}"/>
                </a:ext>
              </a:extLst>
            </p:cNvPr>
            <p:cNvSpPr txBox="1"/>
            <p:nvPr/>
          </p:nvSpPr>
          <p:spPr>
            <a:xfrm>
              <a:off x="852843" y="5142950"/>
              <a:ext cx="420292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Aspectos que debe tener en cuenta un auditor</a:t>
              </a:r>
            </a:p>
          </p:txBody>
        </p:sp>
        <p:sp>
          <p:nvSpPr>
            <p:cNvPr id="31" name="CuadroTexto 30">
              <a:extLst>
                <a:ext uri="{FF2B5EF4-FFF2-40B4-BE49-F238E27FC236}">
                  <a16:creationId xmlns:a16="http://schemas.microsoft.com/office/drawing/2014/main" id="{F4E3B27C-261B-DD7C-CC9F-C1C185947BF1}"/>
                </a:ext>
              </a:extLst>
            </p:cNvPr>
            <p:cNvSpPr txBox="1"/>
            <p:nvPr/>
          </p:nvSpPr>
          <p:spPr>
            <a:xfrm>
              <a:off x="852843" y="5364086"/>
              <a:ext cx="4718499" cy="85010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VE" sz="900" b="1" dirty="0">
                  <a:latin typeface="Poppins" panose="00000500000000000000" pitchFamily="2" charset="0"/>
                  <a:cs typeface="Poppins" panose="00000500000000000000" pitchFamily="2" charset="0"/>
                </a:rPr>
                <a:t>De acuerdo a la NIA 200:</a:t>
              </a:r>
            </a:p>
            <a:p>
              <a:pPr marL="171450" indent="-171450">
                <a:lnSpc>
                  <a:spcPct val="113000"/>
                </a:lnSpc>
                <a:buClr>
                  <a:schemeClr val="accent5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900" dirty="0">
                  <a:latin typeface="Poppins" panose="00000500000000000000" pitchFamily="2" charset="0"/>
                  <a:cs typeface="Poppins" panose="00000500000000000000" pitchFamily="2" charset="0"/>
                </a:rPr>
                <a:t>Evidencia que contradiga otra evidencia obtenida.</a:t>
              </a:r>
            </a:p>
            <a:p>
              <a:pPr marL="171450" indent="-171450">
                <a:lnSpc>
                  <a:spcPct val="113000"/>
                </a:lnSpc>
                <a:buClr>
                  <a:schemeClr val="accent5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900" dirty="0">
                  <a:latin typeface="Poppins" panose="00000500000000000000" pitchFamily="2" charset="0"/>
                  <a:cs typeface="Poppins" panose="00000500000000000000" pitchFamily="2" charset="0"/>
                </a:rPr>
                <a:t>Información que cuestione la fiabilidad de los documentos.</a:t>
              </a:r>
            </a:p>
            <a:p>
              <a:pPr marL="171450" indent="-171450">
                <a:lnSpc>
                  <a:spcPct val="113000"/>
                </a:lnSpc>
                <a:buClr>
                  <a:schemeClr val="accent5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900" dirty="0">
                  <a:latin typeface="Poppins" panose="00000500000000000000" pitchFamily="2" charset="0"/>
                  <a:cs typeface="Poppins" panose="00000500000000000000" pitchFamily="2" charset="0"/>
                </a:rPr>
                <a:t>Condiciones que indiquen fraude.</a:t>
              </a:r>
            </a:p>
            <a:p>
              <a:pPr marL="171450" indent="-171450">
                <a:lnSpc>
                  <a:spcPct val="113000"/>
                </a:lnSpc>
                <a:buClr>
                  <a:schemeClr val="accent5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900" dirty="0">
                  <a:latin typeface="Poppins" panose="00000500000000000000" pitchFamily="2" charset="0"/>
                  <a:cs typeface="Poppins" panose="00000500000000000000" pitchFamily="2" charset="0"/>
                </a:rPr>
                <a:t>Circunstancias que sugieren aplicar otros procedimientos.</a:t>
              </a:r>
            </a:p>
          </p:txBody>
        </p:sp>
        <p:sp>
          <p:nvSpPr>
            <p:cNvPr id="29" name="Elipse 28">
              <a:extLst>
                <a:ext uri="{FF2B5EF4-FFF2-40B4-BE49-F238E27FC236}">
                  <a16:creationId xmlns:a16="http://schemas.microsoft.com/office/drawing/2014/main" id="{3E85AEEB-BB89-3DD5-2A0B-FAAC00FD10F0}"/>
                </a:ext>
              </a:extLst>
            </p:cNvPr>
            <p:cNvSpPr/>
            <p:nvPr/>
          </p:nvSpPr>
          <p:spPr>
            <a:xfrm>
              <a:off x="622451" y="5142950"/>
              <a:ext cx="256463" cy="270782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5</a:t>
              </a:r>
              <a:endParaRPr lang="es-ES_tradnl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</p:grp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027DE652-5A26-E21F-C132-8F0CB67F3044}"/>
              </a:ext>
            </a:extLst>
          </p:cNvPr>
          <p:cNvCxnSpPr>
            <a:cxnSpLocks/>
          </p:cNvCxnSpPr>
          <p:nvPr/>
        </p:nvCxnSpPr>
        <p:spPr>
          <a:xfrm flipV="1">
            <a:off x="407896" y="6116344"/>
            <a:ext cx="204804" cy="1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id="{F30F632D-75FC-0191-BC00-E00BE61EB876}"/>
              </a:ext>
            </a:extLst>
          </p:cNvPr>
          <p:cNvCxnSpPr>
            <a:cxnSpLocks/>
          </p:cNvCxnSpPr>
          <p:nvPr/>
        </p:nvCxnSpPr>
        <p:spPr>
          <a:xfrm flipV="1">
            <a:off x="407896" y="6993433"/>
            <a:ext cx="204804" cy="1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57">
            <a:extLst>
              <a:ext uri="{FF2B5EF4-FFF2-40B4-BE49-F238E27FC236}">
                <a16:creationId xmlns:a16="http://schemas.microsoft.com/office/drawing/2014/main" id="{1B225536-CA07-19A4-3E4A-858FE7620F35}"/>
              </a:ext>
            </a:extLst>
          </p:cNvPr>
          <p:cNvCxnSpPr>
            <a:cxnSpLocks/>
          </p:cNvCxnSpPr>
          <p:nvPr/>
        </p:nvCxnSpPr>
        <p:spPr>
          <a:xfrm flipV="1">
            <a:off x="397224" y="7900743"/>
            <a:ext cx="204804" cy="1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58">
            <a:extLst>
              <a:ext uri="{FF2B5EF4-FFF2-40B4-BE49-F238E27FC236}">
                <a16:creationId xmlns:a16="http://schemas.microsoft.com/office/drawing/2014/main" id="{9FE86F72-FA0E-D648-FF75-9F54766E43E5}"/>
              </a:ext>
            </a:extLst>
          </p:cNvPr>
          <p:cNvCxnSpPr>
            <a:cxnSpLocks/>
          </p:cNvCxnSpPr>
          <p:nvPr/>
        </p:nvCxnSpPr>
        <p:spPr>
          <a:xfrm flipV="1">
            <a:off x="404789" y="9789425"/>
            <a:ext cx="204804" cy="1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C4F08116-2C21-3170-BAC1-465D3D4D72CB}"/>
              </a:ext>
            </a:extLst>
          </p:cNvPr>
          <p:cNvSpPr txBox="1"/>
          <p:nvPr/>
        </p:nvSpPr>
        <p:spPr>
          <a:xfrm>
            <a:off x="5381904" y="1489894"/>
            <a:ext cx="13837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Poppins" panose="00000500000000000000" pitchFamily="2" charset="0"/>
                <a:cs typeface="Poppins" panose="00000500000000000000" pitchFamily="2" charset="0"/>
              </a:rPr>
              <a:t>GUIA DEL DOCENTE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354F841E-0FBB-6229-DD59-DADA2324EB00}"/>
              </a:ext>
            </a:extLst>
          </p:cNvPr>
          <p:cNvCxnSpPr>
            <a:cxnSpLocks/>
          </p:cNvCxnSpPr>
          <p:nvPr/>
        </p:nvCxnSpPr>
        <p:spPr>
          <a:xfrm>
            <a:off x="21568" y="1736115"/>
            <a:ext cx="6858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041BC16-41D4-B635-7598-C1AE0B8F23F9}"/>
              </a:ext>
            </a:extLst>
          </p:cNvPr>
          <p:cNvSpPr txBox="1"/>
          <p:nvPr/>
        </p:nvSpPr>
        <p:spPr>
          <a:xfrm>
            <a:off x="5649560" y="86696"/>
            <a:ext cx="1146412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" sz="1000" b="1" dirty="0">
                <a:solidFill>
                  <a:schemeClr val="accent1">
                    <a:lumMod val="75000"/>
                  </a:schemeClr>
                </a:solidFill>
                <a:latin typeface="Poppins ExtraBold" panose="00000900000000000000" pitchFamily="2" charset="0"/>
                <a:ea typeface="Poppins Medium"/>
                <a:cs typeface="Poppins ExtraBold" panose="00000900000000000000" pitchFamily="2" charset="0"/>
                <a:sym typeface="Poppins Medium"/>
              </a:rPr>
              <a:t>NIVEL BÁSICO</a:t>
            </a:r>
            <a:endParaRPr lang="es-PE" sz="1000" b="1" dirty="0">
              <a:solidFill>
                <a:schemeClr val="accent1">
                  <a:lumMod val="7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</a:endParaRPr>
          </a:p>
        </p:txBody>
      </p:sp>
      <p:grpSp>
        <p:nvGrpSpPr>
          <p:cNvPr id="74" name="Grupo 73">
            <a:extLst>
              <a:ext uri="{FF2B5EF4-FFF2-40B4-BE49-F238E27FC236}">
                <a16:creationId xmlns:a16="http://schemas.microsoft.com/office/drawing/2014/main" id="{6B534CEC-11E6-4AAA-A60D-E6B49F7AB559}"/>
              </a:ext>
            </a:extLst>
          </p:cNvPr>
          <p:cNvGrpSpPr/>
          <p:nvPr/>
        </p:nvGrpSpPr>
        <p:grpSpPr>
          <a:xfrm>
            <a:off x="616688" y="7757698"/>
            <a:ext cx="5253446" cy="1102339"/>
            <a:chOff x="622451" y="6183472"/>
            <a:chExt cx="5253446" cy="1102339"/>
          </a:xfrm>
        </p:grpSpPr>
        <p:sp>
          <p:nvSpPr>
            <p:cNvPr id="75" name="Elipse 74">
              <a:extLst>
                <a:ext uri="{FF2B5EF4-FFF2-40B4-BE49-F238E27FC236}">
                  <a16:creationId xmlns:a16="http://schemas.microsoft.com/office/drawing/2014/main" id="{E4C73283-A883-4290-B3CF-8EAEA9DBF878}"/>
                </a:ext>
              </a:extLst>
            </p:cNvPr>
            <p:cNvSpPr/>
            <p:nvPr/>
          </p:nvSpPr>
          <p:spPr>
            <a:xfrm>
              <a:off x="622451" y="6183472"/>
              <a:ext cx="256463" cy="270782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8</a:t>
              </a:r>
            </a:p>
          </p:txBody>
        </p:sp>
        <p:sp>
          <p:nvSpPr>
            <p:cNvPr id="76" name="CuadroTexto 75">
              <a:extLst>
                <a:ext uri="{FF2B5EF4-FFF2-40B4-BE49-F238E27FC236}">
                  <a16:creationId xmlns:a16="http://schemas.microsoft.com/office/drawing/2014/main" id="{E4BD9BA1-F032-4F35-B85F-CDE2078CEB07}"/>
                </a:ext>
              </a:extLst>
            </p:cNvPr>
            <p:cNvSpPr txBox="1"/>
            <p:nvPr/>
          </p:nvSpPr>
          <p:spPr>
            <a:xfrm>
              <a:off x="852842" y="6183472"/>
              <a:ext cx="433012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VE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Escepticismo profesional y toma de decisiones</a:t>
              </a:r>
            </a:p>
          </p:txBody>
        </p:sp>
        <p:sp>
          <p:nvSpPr>
            <p:cNvPr id="77" name="CuadroTexto 76">
              <a:extLst>
                <a:ext uri="{FF2B5EF4-FFF2-40B4-BE49-F238E27FC236}">
                  <a16:creationId xmlns:a16="http://schemas.microsoft.com/office/drawing/2014/main" id="{EC07447C-CF45-4917-A563-61701C93F5C3}"/>
                </a:ext>
              </a:extLst>
            </p:cNvPr>
            <p:cNvSpPr txBox="1"/>
            <p:nvPr/>
          </p:nvSpPr>
          <p:spPr>
            <a:xfrm>
              <a:off x="852842" y="6404608"/>
              <a:ext cx="5023055" cy="8812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171450" lvl="0" indent="-171450" algn="just">
                <a:lnSpc>
                  <a:spcPct val="115000"/>
                </a:lnSpc>
                <a:buClr>
                  <a:srgbClr val="0070C0"/>
                </a:buClr>
                <a:buFont typeface="Arial" panose="020B0604020202020204" pitchFamily="34" charset="0"/>
                <a:buChar char="•"/>
                <a:defRPr sz="1000" kern="100">
                  <a:latin typeface="Poppins" panose="00000500000000000000" pitchFamily="2" charset="0"/>
                  <a:cs typeface="Poppins" panose="00000500000000000000" pitchFamily="2" charset="0"/>
                </a:defRPr>
              </a:lvl1pPr>
            </a:lstStyle>
            <a:p>
              <a:pPr marL="228600" indent="-22860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+mj-lt"/>
                <a:buAutoNum type="arabicPeriod"/>
              </a:pPr>
              <a:r>
                <a:rPr lang="es-VE" sz="900" dirty="0">
                  <a:latin typeface="Poppins" panose="00000500000000000000" pitchFamily="2" charset="0"/>
                  <a:cs typeface="Poppins" panose="00000500000000000000" pitchFamily="2" charset="0"/>
                </a:rPr>
                <a:t>Determina la importancia de los riesgos de auditoría.</a:t>
              </a:r>
            </a:p>
            <a:p>
              <a:pPr marL="228600" indent="-22860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+mj-lt"/>
                <a:buAutoNum type="arabicPeriod"/>
              </a:pPr>
              <a:r>
                <a:rPr lang="es-VE" sz="900" dirty="0">
                  <a:latin typeface="Poppins" panose="00000500000000000000" pitchFamily="2" charset="0"/>
                  <a:cs typeface="Poppins" panose="00000500000000000000" pitchFamily="2" charset="0"/>
                </a:rPr>
                <a:t>Diseña los procedimientos a realizar.</a:t>
              </a:r>
            </a:p>
            <a:p>
              <a:pPr marL="228600" indent="-22860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+mj-lt"/>
                <a:buAutoNum type="arabicPeriod"/>
              </a:pPr>
              <a:r>
                <a:rPr lang="es-VE" sz="900" dirty="0">
                  <a:latin typeface="Poppins" panose="00000500000000000000" pitchFamily="2" charset="0"/>
                  <a:cs typeface="Poppins" panose="00000500000000000000" pitchFamily="2" charset="0"/>
                </a:rPr>
                <a:t>Evalúa el control interno.</a:t>
              </a:r>
            </a:p>
            <a:p>
              <a:pPr marL="228600" indent="-22860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+mj-lt"/>
                <a:buAutoNum type="arabicPeriod"/>
              </a:pPr>
              <a:r>
                <a:rPr lang="es-VE" sz="900" dirty="0">
                  <a:latin typeface="Poppins" panose="00000500000000000000" pitchFamily="2" charset="0"/>
                  <a:cs typeface="Poppins" panose="00000500000000000000" pitchFamily="2" charset="0"/>
                </a:rPr>
                <a:t>Suficiencia de las pruebas de auditoría.</a:t>
              </a:r>
            </a:p>
            <a:p>
              <a:pPr marL="228600" indent="-22860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+mj-lt"/>
                <a:buAutoNum type="arabicPeriod"/>
              </a:pPr>
              <a:r>
                <a:rPr lang="es-VE" sz="900" dirty="0">
                  <a:latin typeface="Poppins" panose="00000500000000000000" pitchFamily="2" charset="0"/>
                  <a:cs typeface="Poppins" panose="00000500000000000000" pitchFamily="2" charset="0"/>
                </a:rPr>
                <a:t>Emite el tipo de dictamen.</a:t>
              </a:r>
            </a:p>
          </p:txBody>
        </p:sp>
      </p:grpSp>
      <p:grpSp>
        <p:nvGrpSpPr>
          <p:cNvPr id="78" name="Grupo 77">
            <a:extLst>
              <a:ext uri="{FF2B5EF4-FFF2-40B4-BE49-F238E27FC236}">
                <a16:creationId xmlns:a16="http://schemas.microsoft.com/office/drawing/2014/main" id="{A636EB33-F13F-4C93-B5C9-2D1E9905491C}"/>
              </a:ext>
            </a:extLst>
          </p:cNvPr>
          <p:cNvGrpSpPr/>
          <p:nvPr/>
        </p:nvGrpSpPr>
        <p:grpSpPr>
          <a:xfrm>
            <a:off x="616688" y="5984920"/>
            <a:ext cx="5253446" cy="943065"/>
            <a:chOff x="622451" y="5142950"/>
            <a:chExt cx="5253446" cy="943065"/>
          </a:xfrm>
        </p:grpSpPr>
        <p:sp>
          <p:nvSpPr>
            <p:cNvPr id="79" name="CuadroTexto 78">
              <a:extLst>
                <a:ext uri="{FF2B5EF4-FFF2-40B4-BE49-F238E27FC236}">
                  <a16:creationId xmlns:a16="http://schemas.microsoft.com/office/drawing/2014/main" id="{64DB5F2F-3484-4AB5-B0D3-C9BEA0B38563}"/>
                </a:ext>
              </a:extLst>
            </p:cNvPr>
            <p:cNvSpPr txBox="1"/>
            <p:nvPr/>
          </p:nvSpPr>
          <p:spPr>
            <a:xfrm>
              <a:off x="852842" y="5142950"/>
              <a:ext cx="463935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VE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Componentes del escepticismo profesional en auditoría</a:t>
              </a:r>
            </a:p>
          </p:txBody>
        </p:sp>
        <p:sp>
          <p:nvSpPr>
            <p:cNvPr id="80" name="CuadroTexto 79">
              <a:extLst>
                <a:ext uri="{FF2B5EF4-FFF2-40B4-BE49-F238E27FC236}">
                  <a16:creationId xmlns:a16="http://schemas.microsoft.com/office/drawing/2014/main" id="{35AB94E3-7E1E-493B-9AE4-0CE9AC6205B8}"/>
                </a:ext>
              </a:extLst>
            </p:cNvPr>
            <p:cNvSpPr txBox="1"/>
            <p:nvPr/>
          </p:nvSpPr>
          <p:spPr>
            <a:xfrm>
              <a:off x="852843" y="5364086"/>
              <a:ext cx="5023054" cy="7219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+mj-lt"/>
                <a:buAutoNum type="arabicPeriod"/>
              </a:pPr>
              <a:r>
                <a:rPr lang="es-VE" sz="900" b="1" dirty="0">
                  <a:latin typeface="Poppins" panose="00000500000000000000" pitchFamily="2" charset="0"/>
                  <a:cs typeface="Poppins" panose="00000500000000000000" pitchFamily="2" charset="0"/>
                </a:rPr>
                <a:t>Identificar los hechos</a:t>
              </a:r>
            </a:p>
            <a:p>
              <a:pPr marL="228600" indent="-22860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+mj-lt"/>
                <a:buAutoNum type="arabicPeriod"/>
              </a:pPr>
              <a:r>
                <a:rPr lang="es-VE" sz="900" b="1" dirty="0">
                  <a:latin typeface="Poppins" panose="00000500000000000000" pitchFamily="2" charset="0"/>
                  <a:cs typeface="Poppins" panose="00000500000000000000" pitchFamily="2" charset="0"/>
                </a:rPr>
                <a:t>Entender los hechos objetivamente</a:t>
              </a:r>
            </a:p>
            <a:p>
              <a:pPr marL="228600" indent="-22860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+mj-lt"/>
                <a:buAutoNum type="arabicPeriod"/>
              </a:pPr>
              <a:r>
                <a:rPr lang="es-VE" sz="900" b="1" dirty="0">
                  <a:latin typeface="Poppins" panose="00000500000000000000" pitchFamily="2" charset="0"/>
                  <a:cs typeface="Poppins" panose="00000500000000000000" pitchFamily="2" charset="0"/>
                </a:rPr>
                <a:t>Revisar normativa técnica relacionada</a:t>
              </a:r>
            </a:p>
            <a:p>
              <a:pPr marL="228600" indent="-22860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+mj-lt"/>
                <a:buAutoNum type="arabicPeriod"/>
              </a:pPr>
              <a:r>
                <a:rPr lang="es-VE" sz="900" b="1" dirty="0">
                  <a:latin typeface="Poppins" panose="00000500000000000000" pitchFamily="2" charset="0"/>
                  <a:cs typeface="Poppins" panose="00000500000000000000" pitchFamily="2" charset="0"/>
                </a:rPr>
                <a:t>Analizar hechos</a:t>
              </a:r>
            </a:p>
          </p:txBody>
        </p:sp>
        <p:sp>
          <p:nvSpPr>
            <p:cNvPr id="81" name="Elipse 80">
              <a:extLst>
                <a:ext uri="{FF2B5EF4-FFF2-40B4-BE49-F238E27FC236}">
                  <a16:creationId xmlns:a16="http://schemas.microsoft.com/office/drawing/2014/main" id="{E3E628EE-0434-47A7-97BE-DED1E73F30D6}"/>
                </a:ext>
              </a:extLst>
            </p:cNvPr>
            <p:cNvSpPr/>
            <p:nvPr/>
          </p:nvSpPr>
          <p:spPr>
            <a:xfrm>
              <a:off x="622451" y="5142950"/>
              <a:ext cx="256463" cy="270782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6</a:t>
              </a:r>
              <a:endParaRPr lang="es-ES_tradnl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</p:grpSp>
      <p:grpSp>
        <p:nvGrpSpPr>
          <p:cNvPr id="82" name="Grupo 81">
            <a:extLst>
              <a:ext uri="{FF2B5EF4-FFF2-40B4-BE49-F238E27FC236}">
                <a16:creationId xmlns:a16="http://schemas.microsoft.com/office/drawing/2014/main" id="{126CBED8-580E-4093-83BA-EF8F7B361651}"/>
              </a:ext>
            </a:extLst>
          </p:cNvPr>
          <p:cNvGrpSpPr/>
          <p:nvPr/>
        </p:nvGrpSpPr>
        <p:grpSpPr>
          <a:xfrm>
            <a:off x="616688" y="3204245"/>
            <a:ext cx="5027108" cy="783791"/>
            <a:chOff x="622451" y="3819847"/>
            <a:chExt cx="5027108" cy="783791"/>
          </a:xfrm>
        </p:grpSpPr>
        <p:sp>
          <p:nvSpPr>
            <p:cNvPr id="83" name="Elipse 82">
              <a:extLst>
                <a:ext uri="{FF2B5EF4-FFF2-40B4-BE49-F238E27FC236}">
                  <a16:creationId xmlns:a16="http://schemas.microsoft.com/office/drawing/2014/main" id="{127200C5-4DB4-44E2-9893-6945483F3E68}"/>
                </a:ext>
              </a:extLst>
            </p:cNvPr>
            <p:cNvSpPr/>
            <p:nvPr/>
          </p:nvSpPr>
          <p:spPr>
            <a:xfrm>
              <a:off x="622451" y="3819847"/>
              <a:ext cx="256463" cy="270782"/>
            </a:xfrm>
            <a:prstGeom prst="ellipse">
              <a:avLst/>
            </a:prstGeom>
            <a:solidFill>
              <a:srgbClr val="0F9ED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3</a:t>
              </a:r>
            </a:p>
          </p:txBody>
        </p:sp>
        <p:sp>
          <p:nvSpPr>
            <p:cNvPr id="84" name="CuadroTexto 83">
              <a:extLst>
                <a:ext uri="{FF2B5EF4-FFF2-40B4-BE49-F238E27FC236}">
                  <a16:creationId xmlns:a16="http://schemas.microsoft.com/office/drawing/2014/main" id="{D326844F-3835-4003-87CF-91C6EDD5620E}"/>
                </a:ext>
              </a:extLst>
            </p:cNvPr>
            <p:cNvSpPr txBox="1"/>
            <p:nvPr/>
          </p:nvSpPr>
          <p:spPr>
            <a:xfrm>
              <a:off x="852842" y="3819847"/>
              <a:ext cx="463358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Principios del escepticismo profesional en la auditoría</a:t>
              </a:r>
            </a:p>
          </p:txBody>
        </p:sp>
        <p:sp>
          <p:nvSpPr>
            <p:cNvPr id="85" name="CuadroTexto 84">
              <a:extLst>
                <a:ext uri="{FF2B5EF4-FFF2-40B4-BE49-F238E27FC236}">
                  <a16:creationId xmlns:a16="http://schemas.microsoft.com/office/drawing/2014/main" id="{E6DB7CB2-BA9C-4414-9F43-89D629BB2869}"/>
                </a:ext>
              </a:extLst>
            </p:cNvPr>
            <p:cNvSpPr txBox="1"/>
            <p:nvPr/>
          </p:nvSpPr>
          <p:spPr>
            <a:xfrm>
              <a:off x="852843" y="4040983"/>
              <a:ext cx="4796716" cy="56265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lnSpc>
                  <a:spcPct val="115000"/>
                </a:lnSpc>
                <a:buClr>
                  <a:srgbClr val="00B0F0"/>
                </a:buClr>
                <a:buFont typeface="Arial" panose="020B0604020202020204" pitchFamily="34" charset="0"/>
                <a:buChar char="•"/>
              </a:pPr>
              <a:r>
                <a:rPr lang="es-VE" sz="900" b="1" dirty="0">
                  <a:latin typeface="Poppins" panose="00000500000000000000" pitchFamily="2" charset="0"/>
                  <a:cs typeface="Poppins" panose="00000500000000000000" pitchFamily="2" charset="0"/>
                </a:rPr>
                <a:t>Integridad</a:t>
              </a:r>
            </a:p>
            <a:p>
              <a:pPr marL="171450" indent="-171450">
                <a:lnSpc>
                  <a:spcPct val="115000"/>
                </a:lnSpc>
                <a:buClr>
                  <a:srgbClr val="00B0F0"/>
                </a:buClr>
                <a:buFont typeface="Arial" panose="020B0604020202020204" pitchFamily="34" charset="0"/>
                <a:buChar char="•"/>
              </a:pPr>
              <a:r>
                <a:rPr lang="es-VE" sz="900" b="1" dirty="0">
                  <a:latin typeface="Poppins" panose="00000500000000000000" pitchFamily="2" charset="0"/>
                  <a:cs typeface="Poppins" panose="00000500000000000000" pitchFamily="2" charset="0"/>
                </a:rPr>
                <a:t>Objetividad</a:t>
              </a:r>
            </a:p>
            <a:p>
              <a:pPr marL="171450" indent="-171450">
                <a:lnSpc>
                  <a:spcPct val="115000"/>
                </a:lnSpc>
                <a:buClr>
                  <a:srgbClr val="00B0F0"/>
                </a:buClr>
                <a:buFont typeface="Arial" panose="020B0604020202020204" pitchFamily="34" charset="0"/>
                <a:buChar char="•"/>
              </a:pPr>
              <a:r>
                <a:rPr lang="es-VE" sz="900" b="1" dirty="0">
                  <a:latin typeface="Poppins" panose="00000500000000000000" pitchFamily="2" charset="0"/>
                  <a:cs typeface="Poppins" panose="00000500000000000000" pitchFamily="2" charset="0"/>
                </a:rPr>
                <a:t>Competencia y diligencia profesional</a:t>
              </a:r>
            </a:p>
          </p:txBody>
        </p:sp>
      </p:grpSp>
      <p:cxnSp>
        <p:nvCxnSpPr>
          <p:cNvPr id="86" name="Conector recto 85">
            <a:extLst>
              <a:ext uri="{FF2B5EF4-FFF2-40B4-BE49-F238E27FC236}">
                <a16:creationId xmlns:a16="http://schemas.microsoft.com/office/drawing/2014/main" id="{FBE30B47-F9FD-4330-B5BD-69EF3B677146}"/>
              </a:ext>
            </a:extLst>
          </p:cNvPr>
          <p:cNvCxnSpPr>
            <a:cxnSpLocks/>
          </p:cNvCxnSpPr>
          <p:nvPr/>
        </p:nvCxnSpPr>
        <p:spPr>
          <a:xfrm flipV="1">
            <a:off x="411915" y="4065047"/>
            <a:ext cx="204804" cy="1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Conector recto 86">
            <a:extLst>
              <a:ext uri="{FF2B5EF4-FFF2-40B4-BE49-F238E27FC236}">
                <a16:creationId xmlns:a16="http://schemas.microsoft.com/office/drawing/2014/main" id="{B2F3EBC7-FD7C-4C06-B606-2BBFF7E426A9}"/>
              </a:ext>
            </a:extLst>
          </p:cNvPr>
          <p:cNvCxnSpPr>
            <a:cxnSpLocks/>
          </p:cNvCxnSpPr>
          <p:nvPr/>
        </p:nvCxnSpPr>
        <p:spPr>
          <a:xfrm flipV="1">
            <a:off x="401451" y="8932721"/>
            <a:ext cx="204804" cy="1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Google Shape;14;p2">
            <a:extLst>
              <a:ext uri="{FF2B5EF4-FFF2-40B4-BE49-F238E27FC236}">
                <a16:creationId xmlns:a16="http://schemas.microsoft.com/office/drawing/2014/main" id="{508CA026-6B32-4216-8CE4-A35180860953}"/>
              </a:ext>
            </a:extLst>
          </p:cNvPr>
          <p:cNvSpPr txBox="1"/>
          <p:nvPr/>
        </p:nvSpPr>
        <p:spPr>
          <a:xfrm>
            <a:off x="1464812" y="358436"/>
            <a:ext cx="4184748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n-US"/>
            </a:defPPr>
            <a:lvl1pPr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Poppins Light" panose="00000400000000000000" pitchFamily="2" charset="0"/>
                <a:ea typeface="Poppins Medium"/>
                <a:cs typeface="Poppins Light" panose="00000400000000000000" pitchFamily="2" charset="0"/>
              </a:defRPr>
            </a:lvl1pPr>
          </a:lstStyle>
          <a:p>
            <a:r>
              <a:rPr lang="es-PE" b="0" dirty="0">
                <a:solidFill>
                  <a:schemeClr val="tx1"/>
                </a:solidFill>
                <a:sym typeface="Poppins Medium"/>
              </a:rPr>
              <a:t>Área de Competencia: ESCEPTICISMO Y JUICIO PROFESIONAL</a:t>
            </a: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B05B3062-EA88-4A26-AD87-3F9ED9604C8F}"/>
              </a:ext>
            </a:extLst>
          </p:cNvPr>
          <p:cNvSpPr txBox="1"/>
          <p:nvPr/>
        </p:nvSpPr>
        <p:spPr>
          <a:xfrm>
            <a:off x="724612" y="512386"/>
            <a:ext cx="5813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Poppins ExtraBold" panose="00000900000000000000" pitchFamily="2" charset="0"/>
                <a:cs typeface="Poppins ExtraBold" panose="00000900000000000000" pitchFamily="2" charset="0"/>
              </a:rPr>
              <a:t>Escepticismo Profesional</a:t>
            </a:r>
          </a:p>
        </p:txBody>
      </p:sp>
      <p:sp>
        <p:nvSpPr>
          <p:cNvPr id="73" name="Rectángulo: esquinas redondeadas 72">
            <a:extLst>
              <a:ext uri="{FF2B5EF4-FFF2-40B4-BE49-F238E27FC236}">
                <a16:creationId xmlns:a16="http://schemas.microsoft.com/office/drawing/2014/main" id="{C6852D23-C6B8-43A9-A33D-233D4D1A4F27}"/>
              </a:ext>
            </a:extLst>
          </p:cNvPr>
          <p:cNvSpPr/>
          <p:nvPr/>
        </p:nvSpPr>
        <p:spPr>
          <a:xfrm>
            <a:off x="1627940" y="959049"/>
            <a:ext cx="3858492" cy="461665"/>
          </a:xfrm>
          <a:prstGeom prst="round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s-PE" sz="900" dirty="0">
                <a:solidFill>
                  <a:schemeClr val="tx1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NIE-4.a.ii </a:t>
            </a:r>
            <a:r>
              <a:rPr lang="es-PE" sz="900" dirty="0">
                <a:solidFill>
                  <a:srgbClr val="FF0000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Aplicar técnicas para reducir los sesgos cuando se resuelven problemas, informe juicios, tomen decisiones y alcance conclusiones bien razonadas.</a:t>
            </a:r>
          </a:p>
        </p:txBody>
      </p:sp>
      <p:sp>
        <p:nvSpPr>
          <p:cNvPr id="94" name="Google Shape;14;p2">
            <a:extLst>
              <a:ext uri="{FF2B5EF4-FFF2-40B4-BE49-F238E27FC236}">
                <a16:creationId xmlns:a16="http://schemas.microsoft.com/office/drawing/2014/main" id="{7D0C112D-CC03-4B59-9C38-337EE8C347A6}"/>
              </a:ext>
            </a:extLst>
          </p:cNvPr>
          <p:cNvSpPr txBox="1"/>
          <p:nvPr/>
        </p:nvSpPr>
        <p:spPr>
          <a:xfrm>
            <a:off x="1807532" y="1431786"/>
            <a:ext cx="3499308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s-VE"/>
            </a:defPPr>
            <a:lvl1pPr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>
                <a:effectLst/>
                <a:latin typeface="Poppins Light" panose="00000400000000000000" pitchFamily="2" charset="0"/>
                <a:ea typeface="Poppins Medium"/>
                <a:cs typeface="Poppins Light" panose="00000400000000000000" pitchFamily="2" charset="0"/>
              </a:defRPr>
            </a:lvl1pPr>
          </a:lstStyle>
          <a:p>
            <a:pPr defTabSz="914400"/>
            <a:r>
              <a:rPr lang="es-PE" sz="1050" b="0" dirty="0">
                <a:latin typeface="Poppins ExtraBold" panose="00000900000000000000" pitchFamily="2" charset="0"/>
                <a:cs typeface="Poppins ExtraBold" panose="00000900000000000000" pitchFamily="2" charset="0"/>
                <a:sym typeface="Poppins Medium"/>
              </a:rPr>
              <a:t>Semana 7: Aplicación del Escepticismo en la Auditoría</a:t>
            </a: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42D46E73-81EB-3D35-33F0-184B5E31D032}"/>
              </a:ext>
            </a:extLst>
          </p:cNvPr>
          <p:cNvCxnSpPr>
            <a:cxnSpLocks/>
          </p:cNvCxnSpPr>
          <p:nvPr/>
        </p:nvCxnSpPr>
        <p:spPr>
          <a:xfrm flipV="1">
            <a:off x="407896" y="2675449"/>
            <a:ext cx="204804" cy="1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BA6204E1-6859-EA8B-E2C0-D2043B801774}"/>
              </a:ext>
            </a:extLst>
          </p:cNvPr>
          <p:cNvSpPr txBox="1"/>
          <p:nvPr/>
        </p:nvSpPr>
        <p:spPr>
          <a:xfrm>
            <a:off x="0" y="0"/>
            <a:ext cx="1152000" cy="25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100" dirty="0">
                <a:solidFill>
                  <a:schemeClr val="bg1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NIE-4.a.ii-001</a:t>
            </a:r>
          </a:p>
        </p:txBody>
      </p:sp>
    </p:spTree>
    <p:extLst>
      <p:ext uri="{BB962C8B-B14F-4D97-AF65-F5344CB8AC3E}">
        <p14:creationId xmlns:p14="http://schemas.microsoft.com/office/powerpoint/2010/main" val="22373395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Conector: angular 17">
            <a:extLst>
              <a:ext uri="{FF2B5EF4-FFF2-40B4-BE49-F238E27FC236}">
                <a16:creationId xmlns:a16="http://schemas.microsoft.com/office/drawing/2014/main" id="{DB7A722B-4DD8-BEFA-C3CF-35D6F758148A}"/>
              </a:ext>
            </a:extLst>
          </p:cNvPr>
          <p:cNvCxnSpPr>
            <a:cxnSpLocks/>
            <a:stCxn id="14" idx="2"/>
            <a:endCxn id="47" idx="2"/>
          </p:cNvCxnSpPr>
          <p:nvPr/>
        </p:nvCxnSpPr>
        <p:spPr>
          <a:xfrm rot="10800000" flipV="1">
            <a:off x="622451" y="2351324"/>
            <a:ext cx="12700" cy="7641126"/>
          </a:xfrm>
          <a:prstGeom prst="bentConnector3">
            <a:avLst>
              <a:gd name="adj1" fmla="val 1800000"/>
            </a:avLst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5D7149E8-76A6-A07C-FDFB-ED62E53D3AB1}"/>
              </a:ext>
            </a:extLst>
          </p:cNvPr>
          <p:cNvSpPr txBox="1"/>
          <p:nvPr/>
        </p:nvSpPr>
        <p:spPr>
          <a:xfrm>
            <a:off x="724612" y="512386"/>
            <a:ext cx="5813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Poppins ExtraBold" panose="00000900000000000000" pitchFamily="2" charset="0"/>
                <a:cs typeface="Poppins ExtraBold" panose="00000900000000000000" pitchFamily="2" charset="0"/>
              </a:rPr>
              <a:t>Escepticismo Profesional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6C3EE19-588D-EE28-9F93-6A05A445B72A}"/>
              </a:ext>
            </a:extLst>
          </p:cNvPr>
          <p:cNvSpPr txBox="1"/>
          <p:nvPr/>
        </p:nvSpPr>
        <p:spPr>
          <a:xfrm>
            <a:off x="1931405" y="131019"/>
            <a:ext cx="3251563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n-US"/>
            </a:defPPr>
            <a:lvl1pPr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Poppins Light" panose="00000400000000000000" pitchFamily="2" charset="0"/>
                <a:ea typeface="Poppins Medium"/>
                <a:cs typeface="Poppins Light" panose="00000400000000000000" pitchFamily="2" charset="0"/>
              </a:defRPr>
            </a:lvl1pPr>
          </a:lstStyle>
          <a:p>
            <a:r>
              <a:rPr lang="es-PE" dirty="0">
                <a:solidFill>
                  <a:srgbClr val="FF0000"/>
                </a:solidFill>
                <a:sym typeface="Poppins Medium"/>
              </a:rPr>
              <a:t>NORMA INTERNACIONAL DE EDUCACIÓN IFAC N°4</a:t>
            </a:r>
          </a:p>
        </p:txBody>
      </p:sp>
      <p:sp>
        <p:nvSpPr>
          <p:cNvPr id="7" name="Google Shape;14;p2">
            <a:extLst>
              <a:ext uri="{FF2B5EF4-FFF2-40B4-BE49-F238E27FC236}">
                <a16:creationId xmlns:a16="http://schemas.microsoft.com/office/drawing/2014/main" id="{41818874-DCBE-A467-83C4-D747C46B68DB}"/>
              </a:ext>
            </a:extLst>
          </p:cNvPr>
          <p:cNvSpPr txBox="1"/>
          <p:nvPr/>
        </p:nvSpPr>
        <p:spPr>
          <a:xfrm>
            <a:off x="1807532" y="1517511"/>
            <a:ext cx="3499308" cy="161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s-VE"/>
            </a:defPPr>
            <a:lvl1pPr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>
                <a:effectLst/>
                <a:latin typeface="Poppins Light" panose="00000400000000000000" pitchFamily="2" charset="0"/>
                <a:ea typeface="Poppins Medium"/>
                <a:cs typeface="Poppins Light" panose="00000400000000000000" pitchFamily="2" charset="0"/>
              </a:defRPr>
            </a:lvl1pPr>
          </a:lstStyle>
          <a:p>
            <a:pPr defTabSz="914400"/>
            <a:r>
              <a:rPr lang="es-PE" sz="1050" b="0" dirty="0">
                <a:latin typeface="Poppins ExtraBold" panose="00000900000000000000" pitchFamily="2" charset="0"/>
                <a:cs typeface="Poppins ExtraBold" panose="00000900000000000000" pitchFamily="2" charset="0"/>
                <a:sym typeface="Poppins Medium"/>
              </a:rPr>
              <a:t>Semana 9: Técnicas de indagación y Entrevista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40B7E440-9D76-9AD8-0DF2-1AFDDF1BD2AB}"/>
              </a:ext>
            </a:extLst>
          </p:cNvPr>
          <p:cNvSpPr/>
          <p:nvPr/>
        </p:nvSpPr>
        <p:spPr>
          <a:xfrm>
            <a:off x="1627940" y="959049"/>
            <a:ext cx="3858492" cy="461665"/>
          </a:xfrm>
          <a:prstGeom prst="round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s-PE" sz="900" dirty="0">
                <a:solidFill>
                  <a:schemeClr val="tx1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NIE-4.a.ii </a:t>
            </a:r>
            <a:r>
              <a:rPr lang="es-PE" sz="900" dirty="0">
                <a:solidFill>
                  <a:srgbClr val="FF0000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Aplicar técnicas para reducir los sesgos cuando se resuelven problemas, informe juicios, tomen decisiones y alcance conclusiones bien razonadas.</a:t>
            </a:r>
          </a:p>
        </p:txBody>
      </p:sp>
      <p:sp>
        <p:nvSpPr>
          <p:cNvPr id="8" name="Flecha: pentágono 10">
            <a:extLst>
              <a:ext uri="{FF2B5EF4-FFF2-40B4-BE49-F238E27FC236}">
                <a16:creationId xmlns:a16="http://schemas.microsoft.com/office/drawing/2014/main" id="{1286951A-BD5F-30B4-A2FD-7F6C49B9C7E8}"/>
              </a:ext>
            </a:extLst>
          </p:cNvPr>
          <p:cNvSpPr/>
          <p:nvPr/>
        </p:nvSpPr>
        <p:spPr>
          <a:xfrm>
            <a:off x="-1" y="-1072"/>
            <a:ext cx="1196021" cy="261610"/>
          </a:xfrm>
          <a:custGeom>
            <a:avLst/>
            <a:gdLst>
              <a:gd name="connsiteX0" fmla="*/ 0 w 1491916"/>
              <a:gd name="connsiteY0" fmla="*/ 0 h 369332"/>
              <a:gd name="connsiteX1" fmla="*/ 1307250 w 1491916"/>
              <a:gd name="connsiteY1" fmla="*/ 0 h 369332"/>
              <a:gd name="connsiteX2" fmla="*/ 1491916 w 1491916"/>
              <a:gd name="connsiteY2" fmla="*/ 184666 h 369332"/>
              <a:gd name="connsiteX3" fmla="*/ 1307250 w 1491916"/>
              <a:gd name="connsiteY3" fmla="*/ 369332 h 369332"/>
              <a:gd name="connsiteX4" fmla="*/ 0 w 1491916"/>
              <a:gd name="connsiteY4" fmla="*/ 369332 h 369332"/>
              <a:gd name="connsiteX5" fmla="*/ 0 w 1491916"/>
              <a:gd name="connsiteY5" fmla="*/ 0 h 369332"/>
              <a:gd name="connsiteX0" fmla="*/ 0 w 1534778"/>
              <a:gd name="connsiteY0" fmla="*/ 0 h 369332"/>
              <a:gd name="connsiteX1" fmla="*/ 1307250 w 1534778"/>
              <a:gd name="connsiteY1" fmla="*/ 0 h 369332"/>
              <a:gd name="connsiteX2" fmla="*/ 1534778 w 1534778"/>
              <a:gd name="connsiteY2" fmla="*/ 3691 h 369332"/>
              <a:gd name="connsiteX3" fmla="*/ 1307250 w 1534778"/>
              <a:gd name="connsiteY3" fmla="*/ 369332 h 369332"/>
              <a:gd name="connsiteX4" fmla="*/ 0 w 1534778"/>
              <a:gd name="connsiteY4" fmla="*/ 369332 h 369332"/>
              <a:gd name="connsiteX5" fmla="*/ 0 w 1534778"/>
              <a:gd name="connsiteY5" fmla="*/ 0 h 369332"/>
              <a:gd name="connsiteX0" fmla="*/ 0 w 1537160"/>
              <a:gd name="connsiteY0" fmla="*/ 1072 h 370404"/>
              <a:gd name="connsiteX1" fmla="*/ 1307250 w 1537160"/>
              <a:gd name="connsiteY1" fmla="*/ 1072 h 370404"/>
              <a:gd name="connsiteX2" fmla="*/ 1537160 w 1537160"/>
              <a:gd name="connsiteY2" fmla="*/ 0 h 370404"/>
              <a:gd name="connsiteX3" fmla="*/ 1307250 w 1537160"/>
              <a:gd name="connsiteY3" fmla="*/ 370404 h 370404"/>
              <a:gd name="connsiteX4" fmla="*/ 0 w 1537160"/>
              <a:gd name="connsiteY4" fmla="*/ 370404 h 370404"/>
              <a:gd name="connsiteX5" fmla="*/ 0 w 1537160"/>
              <a:gd name="connsiteY5" fmla="*/ 1072 h 370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37160" h="370404">
                <a:moveTo>
                  <a:pt x="0" y="1072"/>
                </a:moveTo>
                <a:lnTo>
                  <a:pt x="1307250" y="1072"/>
                </a:lnTo>
                <a:lnTo>
                  <a:pt x="1537160" y="0"/>
                </a:lnTo>
                <a:lnTo>
                  <a:pt x="1307250" y="370404"/>
                </a:lnTo>
                <a:lnTo>
                  <a:pt x="0" y="370404"/>
                </a:lnTo>
                <a:lnTo>
                  <a:pt x="0" y="1072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5" name="Imagen 14" descr="Texto&#10;&#10;Descripción generada automáticamente">
            <a:extLst>
              <a:ext uri="{FF2B5EF4-FFF2-40B4-BE49-F238E27FC236}">
                <a16:creationId xmlns:a16="http://schemas.microsoft.com/office/drawing/2014/main" id="{83E30B04-1708-A3FF-15F9-5D3FA157F8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2585" y="11506190"/>
            <a:ext cx="2033951" cy="495776"/>
          </a:xfrm>
          <a:prstGeom prst="rect">
            <a:avLst/>
          </a:prstGeom>
        </p:spPr>
      </p:pic>
      <p:grpSp>
        <p:nvGrpSpPr>
          <p:cNvPr id="60" name="Grupo 59">
            <a:extLst>
              <a:ext uri="{FF2B5EF4-FFF2-40B4-BE49-F238E27FC236}">
                <a16:creationId xmlns:a16="http://schemas.microsoft.com/office/drawing/2014/main" id="{8D7A5BF7-EBA6-0141-9CE2-B1908A565E4B}"/>
              </a:ext>
            </a:extLst>
          </p:cNvPr>
          <p:cNvGrpSpPr/>
          <p:nvPr/>
        </p:nvGrpSpPr>
        <p:grpSpPr>
          <a:xfrm>
            <a:off x="622451" y="2215933"/>
            <a:ext cx="4603253" cy="1013019"/>
            <a:chOff x="622451" y="1973251"/>
            <a:chExt cx="4603253" cy="1013019"/>
          </a:xfrm>
        </p:grpSpPr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C1E8EBDB-7423-C77D-1392-9271C66BDBD8}"/>
                </a:ext>
              </a:extLst>
            </p:cNvPr>
            <p:cNvSpPr/>
            <p:nvPr/>
          </p:nvSpPr>
          <p:spPr>
            <a:xfrm>
              <a:off x="622451" y="1973251"/>
              <a:ext cx="256463" cy="270782"/>
            </a:xfrm>
            <a:prstGeom prst="ellipse">
              <a:avLst/>
            </a:prstGeom>
            <a:solidFill>
              <a:srgbClr val="0F9ED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1</a:t>
              </a:r>
              <a:endParaRPr lang="es-ES_tradnl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  <p:sp>
          <p:nvSpPr>
            <p:cNvPr id="20" name="CuadroTexto 19">
              <a:extLst>
                <a:ext uri="{FF2B5EF4-FFF2-40B4-BE49-F238E27FC236}">
                  <a16:creationId xmlns:a16="http://schemas.microsoft.com/office/drawing/2014/main" id="{410C3B3E-FF21-40FD-FC9A-860CF34B0A72}"/>
                </a:ext>
              </a:extLst>
            </p:cNvPr>
            <p:cNvSpPr txBox="1"/>
            <p:nvPr/>
          </p:nvSpPr>
          <p:spPr>
            <a:xfrm>
              <a:off x="852843" y="1973251"/>
              <a:ext cx="34993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Concepto de indagación</a:t>
              </a:r>
            </a:p>
          </p:txBody>
        </p:sp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BF47B4B6-3374-D503-625B-BF3124A18457}"/>
                </a:ext>
              </a:extLst>
            </p:cNvPr>
            <p:cNvSpPr txBox="1"/>
            <p:nvPr/>
          </p:nvSpPr>
          <p:spPr>
            <a:xfrm>
              <a:off x="852843" y="2194387"/>
              <a:ext cx="4372861" cy="79188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171450" lvl="0" indent="-171450" algn="just">
                <a:lnSpc>
                  <a:spcPct val="115000"/>
                </a:lnSpc>
                <a:buClr>
                  <a:srgbClr val="0070C0"/>
                </a:buClr>
                <a:buFont typeface="Arial" panose="020B0604020202020204" pitchFamily="34" charset="0"/>
                <a:buChar char="•"/>
                <a:defRPr sz="1000" kern="100">
                  <a:latin typeface="Poppins" panose="00000500000000000000" pitchFamily="2" charset="0"/>
                  <a:cs typeface="Poppins" panose="00000500000000000000" pitchFamily="2" charset="0"/>
                </a:defRPr>
              </a:lvl1pPr>
            </a:lstStyle>
            <a:p>
              <a:pPr marL="0" lvl="0" indent="0">
                <a:lnSpc>
                  <a:spcPct val="115000"/>
                </a:lnSpc>
                <a:buNone/>
              </a:pPr>
              <a:r>
                <a:rPr lang="es-MX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La indagación es la búsqueda intencional de información para aprender y resolver problemas. Fomenta la curiosidad y el pensamiento crítico, y se puede usar como estrategia en el aprendizaje y la investigación.</a:t>
              </a:r>
            </a:p>
          </p:txBody>
        </p:sp>
      </p:grpSp>
      <p:grpSp>
        <p:nvGrpSpPr>
          <p:cNvPr id="61" name="Grupo 60">
            <a:extLst>
              <a:ext uri="{FF2B5EF4-FFF2-40B4-BE49-F238E27FC236}">
                <a16:creationId xmlns:a16="http://schemas.microsoft.com/office/drawing/2014/main" id="{8339133A-2C2F-23F1-233B-3FC54147A78A}"/>
              </a:ext>
            </a:extLst>
          </p:cNvPr>
          <p:cNvGrpSpPr/>
          <p:nvPr/>
        </p:nvGrpSpPr>
        <p:grpSpPr>
          <a:xfrm>
            <a:off x="622451" y="3375184"/>
            <a:ext cx="4603253" cy="836048"/>
            <a:chOff x="622451" y="2986270"/>
            <a:chExt cx="4603253" cy="836048"/>
          </a:xfrm>
        </p:grpSpPr>
        <p:sp>
          <p:nvSpPr>
            <p:cNvPr id="23" name="Elipse 22">
              <a:extLst>
                <a:ext uri="{FF2B5EF4-FFF2-40B4-BE49-F238E27FC236}">
                  <a16:creationId xmlns:a16="http://schemas.microsoft.com/office/drawing/2014/main" id="{B0B1D46F-9A71-647E-6D0A-7016D0B2EF1A}"/>
                </a:ext>
              </a:extLst>
            </p:cNvPr>
            <p:cNvSpPr/>
            <p:nvPr/>
          </p:nvSpPr>
          <p:spPr>
            <a:xfrm>
              <a:off x="622451" y="2986270"/>
              <a:ext cx="256463" cy="270782"/>
            </a:xfrm>
            <a:prstGeom prst="ellipse">
              <a:avLst/>
            </a:prstGeom>
            <a:solidFill>
              <a:srgbClr val="0F9ED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>
                  <a:latin typeface="Poppins SemiBold" panose="00000700000000000000" pitchFamily="2" charset="0"/>
                  <a:cs typeface="Poppins SemiBold" panose="00000700000000000000" pitchFamily="2" charset="0"/>
                </a:rPr>
                <a:t>2</a:t>
              </a:r>
              <a:endParaRPr lang="es-ES_tradnl" sz="1200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A5DE67D4-C176-AFE2-E491-1B952E100099}"/>
                </a:ext>
              </a:extLst>
            </p:cNvPr>
            <p:cNvSpPr txBox="1"/>
            <p:nvPr/>
          </p:nvSpPr>
          <p:spPr>
            <a:xfrm>
              <a:off x="852843" y="2986270"/>
              <a:ext cx="34993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Concepto de entrevista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AAE395EA-F606-88F3-06CA-8DFDFB4FDF44}"/>
                </a:ext>
              </a:extLst>
            </p:cNvPr>
            <p:cNvSpPr txBox="1"/>
            <p:nvPr/>
          </p:nvSpPr>
          <p:spPr>
            <a:xfrm>
              <a:off x="852843" y="3207406"/>
              <a:ext cx="4372861" cy="61491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15000"/>
                </a:lnSpc>
                <a:buClr>
                  <a:srgbClr val="00B0F0"/>
                </a:buClr>
              </a:pPr>
              <a:r>
                <a:rPr lang="es-MX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La entrevista es un intercambio de ideas u opiniones entre dos o más personas, utilizada como método de recolección de datos a través de preguntas sobre un tema específico.</a:t>
              </a:r>
              <a:endParaRPr lang="es-VE" sz="1000" kern="100" dirty="0">
                <a:effectLst/>
                <a:latin typeface="Poppins" panose="00000500000000000000" pitchFamily="2" charset="0"/>
                <a:ea typeface="Aptos" panose="020B0004020202020204" pitchFamily="34" charset="0"/>
                <a:cs typeface="Poppins" panose="00000500000000000000" pitchFamily="2" charset="0"/>
              </a:endParaRPr>
            </a:p>
          </p:txBody>
        </p:sp>
      </p:grpSp>
      <p:grpSp>
        <p:nvGrpSpPr>
          <p:cNvPr id="62" name="Grupo 61">
            <a:extLst>
              <a:ext uri="{FF2B5EF4-FFF2-40B4-BE49-F238E27FC236}">
                <a16:creationId xmlns:a16="http://schemas.microsoft.com/office/drawing/2014/main" id="{3BF79355-188A-D6BD-3893-05A650E0A12E}"/>
              </a:ext>
            </a:extLst>
          </p:cNvPr>
          <p:cNvGrpSpPr/>
          <p:nvPr/>
        </p:nvGrpSpPr>
        <p:grpSpPr>
          <a:xfrm>
            <a:off x="622451" y="4357464"/>
            <a:ext cx="4603253" cy="1344696"/>
            <a:chOff x="622451" y="3819847"/>
            <a:chExt cx="4603253" cy="1495253"/>
          </a:xfrm>
        </p:grpSpPr>
        <p:sp>
          <p:nvSpPr>
            <p:cNvPr id="26" name="Elipse 25">
              <a:extLst>
                <a:ext uri="{FF2B5EF4-FFF2-40B4-BE49-F238E27FC236}">
                  <a16:creationId xmlns:a16="http://schemas.microsoft.com/office/drawing/2014/main" id="{B1B62FC7-3312-F434-F66E-6A2E271ABDAC}"/>
                </a:ext>
              </a:extLst>
            </p:cNvPr>
            <p:cNvSpPr/>
            <p:nvPr/>
          </p:nvSpPr>
          <p:spPr>
            <a:xfrm>
              <a:off x="622451" y="3819847"/>
              <a:ext cx="256463" cy="270782"/>
            </a:xfrm>
            <a:prstGeom prst="ellipse">
              <a:avLst/>
            </a:prstGeom>
            <a:solidFill>
              <a:srgbClr val="0F9ED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>
                  <a:latin typeface="Poppins SemiBold" panose="00000700000000000000" pitchFamily="2" charset="0"/>
                  <a:cs typeface="Poppins SemiBold" panose="00000700000000000000" pitchFamily="2" charset="0"/>
                </a:rPr>
                <a:t>3</a:t>
              </a:r>
              <a:endParaRPr lang="es-ES_tradnl" sz="1200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  <p:sp>
          <p:nvSpPr>
            <p:cNvPr id="27" name="CuadroTexto 26">
              <a:extLst>
                <a:ext uri="{FF2B5EF4-FFF2-40B4-BE49-F238E27FC236}">
                  <a16:creationId xmlns:a16="http://schemas.microsoft.com/office/drawing/2014/main" id="{749B8255-B584-B1A6-724B-6401CC1CD626}"/>
                </a:ext>
              </a:extLst>
            </p:cNvPr>
            <p:cNvSpPr txBox="1"/>
            <p:nvPr/>
          </p:nvSpPr>
          <p:spPr>
            <a:xfrm>
              <a:off x="852843" y="3819847"/>
              <a:ext cx="3499308" cy="3080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Técnicas de indagación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8E9C38DD-165A-CA3A-FC68-39C2EF742ED9}"/>
                </a:ext>
              </a:extLst>
            </p:cNvPr>
            <p:cNvSpPr txBox="1"/>
            <p:nvPr/>
          </p:nvSpPr>
          <p:spPr>
            <a:xfrm>
              <a:off x="852843" y="4040984"/>
              <a:ext cx="4372861" cy="1274116"/>
            </a:xfrm>
            <a:prstGeom prst="rect">
              <a:avLst/>
            </a:prstGeom>
            <a:noFill/>
          </p:spPr>
          <p:txBody>
            <a:bodyPr wrap="square" numCol="1">
              <a:spAutoFit/>
            </a:bodyPr>
            <a:lstStyle/>
            <a:p>
              <a:pPr algn="just">
                <a:lnSpc>
                  <a:spcPct val="115000"/>
                </a:lnSpc>
                <a:buClr>
                  <a:srgbClr val="00B0F0"/>
                </a:buClr>
              </a:pPr>
              <a:r>
                <a:rPr lang="es-MX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Las técnicas de indagación son métodos sistemáticos y estructurados utilizados para investigar, explorar y analizar temas de interés. Permiten recopilar información, explorar un tema o resolver problemas, y son aplicadas en diversos campos, como la investigación científica, el periodismo, la educación y la resolución de problemas cotidianos.</a:t>
              </a:r>
              <a:endParaRPr lang="es-VE" sz="1000" kern="100" dirty="0">
                <a:effectLst/>
                <a:latin typeface="Poppins" panose="00000500000000000000" pitchFamily="2" charset="0"/>
                <a:ea typeface="Aptos" panose="020B0004020202020204" pitchFamily="34" charset="0"/>
                <a:cs typeface="Poppins" panose="00000500000000000000" pitchFamily="2" charset="0"/>
              </a:endParaRPr>
            </a:p>
          </p:txBody>
        </p:sp>
      </p:grpSp>
      <p:grpSp>
        <p:nvGrpSpPr>
          <p:cNvPr id="64" name="Grupo 63">
            <a:extLst>
              <a:ext uri="{FF2B5EF4-FFF2-40B4-BE49-F238E27FC236}">
                <a16:creationId xmlns:a16="http://schemas.microsoft.com/office/drawing/2014/main" id="{A044CEAE-98B2-1316-AABE-20E0EF82EBDF}"/>
              </a:ext>
            </a:extLst>
          </p:cNvPr>
          <p:cNvGrpSpPr/>
          <p:nvPr/>
        </p:nvGrpSpPr>
        <p:grpSpPr>
          <a:xfrm>
            <a:off x="622450" y="7361586"/>
            <a:ext cx="4603254" cy="1189991"/>
            <a:chOff x="622451" y="6183472"/>
            <a:chExt cx="4603254" cy="1189991"/>
          </a:xfrm>
        </p:grpSpPr>
        <p:sp>
          <p:nvSpPr>
            <p:cNvPr id="33" name="Elipse 32">
              <a:extLst>
                <a:ext uri="{FF2B5EF4-FFF2-40B4-BE49-F238E27FC236}">
                  <a16:creationId xmlns:a16="http://schemas.microsoft.com/office/drawing/2014/main" id="{0FC81EA8-B3AA-8550-0167-D81FD2D5CF39}"/>
                </a:ext>
              </a:extLst>
            </p:cNvPr>
            <p:cNvSpPr/>
            <p:nvPr/>
          </p:nvSpPr>
          <p:spPr>
            <a:xfrm>
              <a:off x="622451" y="6183472"/>
              <a:ext cx="256463" cy="270782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5</a:t>
              </a:r>
            </a:p>
          </p:txBody>
        </p:sp>
        <p:sp>
          <p:nvSpPr>
            <p:cNvPr id="34" name="CuadroTexto 33">
              <a:extLst>
                <a:ext uri="{FF2B5EF4-FFF2-40B4-BE49-F238E27FC236}">
                  <a16:creationId xmlns:a16="http://schemas.microsoft.com/office/drawing/2014/main" id="{64BFAEC7-F537-0E94-998C-4725AD03035F}"/>
                </a:ext>
              </a:extLst>
            </p:cNvPr>
            <p:cNvSpPr txBox="1"/>
            <p:nvPr/>
          </p:nvSpPr>
          <p:spPr>
            <a:xfrm>
              <a:off x="852842" y="6183472"/>
              <a:ext cx="423350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Indagación como método educativo</a:t>
              </a:r>
            </a:p>
          </p:txBody>
        </p:sp>
        <p:sp>
          <p:nvSpPr>
            <p:cNvPr id="35" name="CuadroTexto 34">
              <a:extLst>
                <a:ext uri="{FF2B5EF4-FFF2-40B4-BE49-F238E27FC236}">
                  <a16:creationId xmlns:a16="http://schemas.microsoft.com/office/drawing/2014/main" id="{C4CE4FA1-5947-B602-0F53-C9472873F83B}"/>
                </a:ext>
              </a:extLst>
            </p:cNvPr>
            <p:cNvSpPr txBox="1"/>
            <p:nvPr/>
          </p:nvSpPr>
          <p:spPr>
            <a:xfrm>
              <a:off x="852843" y="6404608"/>
              <a:ext cx="4372862" cy="96885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171450" lvl="0" indent="-171450" algn="just">
                <a:lnSpc>
                  <a:spcPct val="115000"/>
                </a:lnSpc>
                <a:buClr>
                  <a:srgbClr val="0070C0"/>
                </a:buClr>
                <a:buFont typeface="Arial" panose="020B0604020202020204" pitchFamily="34" charset="0"/>
                <a:buChar char="•"/>
                <a:defRPr sz="1000" kern="100">
                  <a:latin typeface="Poppins" panose="00000500000000000000" pitchFamily="2" charset="0"/>
                  <a:cs typeface="Poppins" panose="00000500000000000000" pitchFamily="2" charset="0"/>
                </a:defRPr>
              </a:lvl1pPr>
            </a:lstStyle>
            <a:p>
              <a:pPr marL="0" indent="0">
                <a:buClr>
                  <a:schemeClr val="accent5">
                    <a:lumMod val="75000"/>
                  </a:schemeClr>
                </a:buClr>
                <a:buNone/>
              </a:pPr>
              <a:r>
                <a:rPr lang="es-MX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Procura que los estudiantes aprendan y adquieran conocimientos de forma autónoma, encuentren estar motivados y desarrollen habilidades para la resolución de problemas. De esta manera, son capaces tomar decisiones a medida que indagan.</a:t>
              </a:r>
            </a:p>
          </p:txBody>
        </p:sp>
      </p:grpSp>
      <p:grpSp>
        <p:nvGrpSpPr>
          <p:cNvPr id="65" name="Grupo 64">
            <a:extLst>
              <a:ext uri="{FF2B5EF4-FFF2-40B4-BE49-F238E27FC236}">
                <a16:creationId xmlns:a16="http://schemas.microsoft.com/office/drawing/2014/main" id="{460E9178-37B5-0597-7631-7D08738701E5}"/>
              </a:ext>
            </a:extLst>
          </p:cNvPr>
          <p:cNvGrpSpPr/>
          <p:nvPr/>
        </p:nvGrpSpPr>
        <p:grpSpPr>
          <a:xfrm>
            <a:off x="622451" y="8697809"/>
            <a:ext cx="5288568" cy="1013019"/>
            <a:chOff x="622451" y="7051250"/>
            <a:chExt cx="5288568" cy="1013019"/>
          </a:xfrm>
        </p:grpSpPr>
        <p:sp>
          <p:nvSpPr>
            <p:cNvPr id="36" name="Elipse 35">
              <a:extLst>
                <a:ext uri="{FF2B5EF4-FFF2-40B4-BE49-F238E27FC236}">
                  <a16:creationId xmlns:a16="http://schemas.microsoft.com/office/drawing/2014/main" id="{246B0321-F95F-D0B3-8B87-4473ECCBCB2E}"/>
                </a:ext>
              </a:extLst>
            </p:cNvPr>
            <p:cNvSpPr/>
            <p:nvPr/>
          </p:nvSpPr>
          <p:spPr>
            <a:xfrm>
              <a:off x="622451" y="7051250"/>
              <a:ext cx="256463" cy="270782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>
                  <a:latin typeface="Poppins SemiBold" panose="00000700000000000000" pitchFamily="2" charset="0"/>
                  <a:cs typeface="Poppins SemiBold" panose="00000700000000000000" pitchFamily="2" charset="0"/>
                </a:rPr>
                <a:t>6</a:t>
              </a:r>
              <a:endParaRPr lang="es-ES_tradnl" sz="1200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  <p:sp>
          <p:nvSpPr>
            <p:cNvPr id="37" name="CuadroTexto 36">
              <a:extLst>
                <a:ext uri="{FF2B5EF4-FFF2-40B4-BE49-F238E27FC236}">
                  <a16:creationId xmlns:a16="http://schemas.microsoft.com/office/drawing/2014/main" id="{9D19C140-F094-45A5-E23D-634A3062FEF4}"/>
                </a:ext>
              </a:extLst>
            </p:cNvPr>
            <p:cNvSpPr txBox="1"/>
            <p:nvPr/>
          </p:nvSpPr>
          <p:spPr>
            <a:xfrm>
              <a:off x="852842" y="7051250"/>
              <a:ext cx="433012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Tipos de indagación como metodología educativa</a:t>
              </a:r>
            </a:p>
          </p:txBody>
        </p:sp>
        <p:sp>
          <p:nvSpPr>
            <p:cNvPr id="38" name="CuadroTexto 37">
              <a:extLst>
                <a:ext uri="{FF2B5EF4-FFF2-40B4-BE49-F238E27FC236}">
                  <a16:creationId xmlns:a16="http://schemas.microsoft.com/office/drawing/2014/main" id="{C9ED8970-F562-0453-E741-2F6FCC0D40F8}"/>
                </a:ext>
              </a:extLst>
            </p:cNvPr>
            <p:cNvSpPr txBox="1"/>
            <p:nvPr/>
          </p:nvSpPr>
          <p:spPr>
            <a:xfrm>
              <a:off x="852843" y="7272386"/>
              <a:ext cx="5058176" cy="79188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lvl="0" indent="-17145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1000" b="1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Indagación estructurada</a:t>
              </a:r>
            </a:p>
            <a:p>
              <a:pPr marL="171450" lvl="0" indent="-17145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1000" b="1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Indagación confirmatoria</a:t>
              </a:r>
            </a:p>
            <a:p>
              <a:pPr marL="171450" lvl="0" indent="-17145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1000" b="1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Indagación guiada</a:t>
              </a:r>
            </a:p>
            <a:p>
              <a:pPr marL="171450" lvl="0" indent="-17145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1000" b="1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Indagación abierta</a:t>
              </a:r>
            </a:p>
          </p:txBody>
        </p:sp>
      </p:grpSp>
      <p:grpSp>
        <p:nvGrpSpPr>
          <p:cNvPr id="68" name="Grupo 67">
            <a:extLst>
              <a:ext uri="{FF2B5EF4-FFF2-40B4-BE49-F238E27FC236}">
                <a16:creationId xmlns:a16="http://schemas.microsoft.com/office/drawing/2014/main" id="{DF00C311-7277-FA5C-FF81-E313A7EFD41C}"/>
              </a:ext>
            </a:extLst>
          </p:cNvPr>
          <p:cNvGrpSpPr/>
          <p:nvPr/>
        </p:nvGrpSpPr>
        <p:grpSpPr>
          <a:xfrm>
            <a:off x="622451" y="9857059"/>
            <a:ext cx="4759452" cy="1189991"/>
            <a:chOff x="622451" y="10484661"/>
            <a:chExt cx="4759452" cy="1189991"/>
          </a:xfrm>
        </p:grpSpPr>
        <p:sp>
          <p:nvSpPr>
            <p:cNvPr id="47" name="Elipse 46">
              <a:extLst>
                <a:ext uri="{FF2B5EF4-FFF2-40B4-BE49-F238E27FC236}">
                  <a16:creationId xmlns:a16="http://schemas.microsoft.com/office/drawing/2014/main" id="{B5348D81-DE1E-8F1B-9CD0-2D454BB170BA}"/>
                </a:ext>
              </a:extLst>
            </p:cNvPr>
            <p:cNvSpPr/>
            <p:nvPr/>
          </p:nvSpPr>
          <p:spPr>
            <a:xfrm>
              <a:off x="622451" y="10484661"/>
              <a:ext cx="256463" cy="270782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7</a:t>
              </a:r>
              <a:endParaRPr lang="es-ES_tradnl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  <p:sp>
          <p:nvSpPr>
            <p:cNvPr id="48" name="CuadroTexto 47">
              <a:extLst>
                <a:ext uri="{FF2B5EF4-FFF2-40B4-BE49-F238E27FC236}">
                  <a16:creationId xmlns:a16="http://schemas.microsoft.com/office/drawing/2014/main" id="{4043D5AF-2593-4F37-1286-AF688FF03445}"/>
                </a:ext>
              </a:extLst>
            </p:cNvPr>
            <p:cNvSpPr txBox="1"/>
            <p:nvPr/>
          </p:nvSpPr>
          <p:spPr>
            <a:xfrm>
              <a:off x="852842" y="10484661"/>
              <a:ext cx="45290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Dimensiones de indagación como método educativo</a:t>
              </a:r>
            </a:p>
          </p:txBody>
        </p:sp>
        <p:sp>
          <p:nvSpPr>
            <p:cNvPr id="49" name="CuadroTexto 48">
              <a:extLst>
                <a:ext uri="{FF2B5EF4-FFF2-40B4-BE49-F238E27FC236}">
                  <a16:creationId xmlns:a16="http://schemas.microsoft.com/office/drawing/2014/main" id="{601F94D5-1F8A-EECC-5D0A-2FD2D78558EA}"/>
                </a:ext>
              </a:extLst>
            </p:cNvPr>
            <p:cNvSpPr txBox="1"/>
            <p:nvPr/>
          </p:nvSpPr>
          <p:spPr>
            <a:xfrm>
              <a:off x="852843" y="10705797"/>
              <a:ext cx="4372861" cy="96885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lvl="0" indent="-171450">
                <a:lnSpc>
                  <a:spcPct val="115000"/>
                </a:lnSpc>
                <a:buClr>
                  <a:srgbClr val="00B0F0"/>
                </a:buClr>
                <a:buFont typeface="Arial" panose="020B0604020202020204" pitchFamily="34" charset="0"/>
                <a:buChar char="•"/>
              </a:pPr>
              <a:r>
                <a:rPr lang="es-VE" sz="1000" b="1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Autenticidad</a:t>
              </a:r>
            </a:p>
            <a:p>
              <a:pPr marL="171450" lvl="0" indent="-171450">
                <a:lnSpc>
                  <a:spcPct val="115000"/>
                </a:lnSpc>
                <a:buClr>
                  <a:srgbClr val="00B0F0"/>
                </a:buClr>
                <a:buFont typeface="Arial" panose="020B0604020202020204" pitchFamily="34" charset="0"/>
                <a:buChar char="•"/>
              </a:pPr>
              <a:r>
                <a:rPr lang="es-VE" sz="1000" b="1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Rigor académico</a:t>
              </a:r>
            </a:p>
            <a:p>
              <a:pPr marL="171450" lvl="0" indent="-171450">
                <a:lnSpc>
                  <a:spcPct val="115000"/>
                </a:lnSpc>
                <a:buClr>
                  <a:srgbClr val="00B0F0"/>
                </a:buClr>
                <a:buFont typeface="Arial" panose="020B0604020202020204" pitchFamily="34" charset="0"/>
                <a:buChar char="•"/>
              </a:pPr>
              <a:r>
                <a:rPr lang="es-VE" sz="1000" b="1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Evaluación</a:t>
              </a:r>
            </a:p>
            <a:p>
              <a:pPr marL="171450" lvl="0" indent="-171450">
                <a:lnSpc>
                  <a:spcPct val="115000"/>
                </a:lnSpc>
                <a:buClr>
                  <a:srgbClr val="00B0F0"/>
                </a:buClr>
                <a:buFont typeface="Arial" panose="020B0604020202020204" pitchFamily="34" charset="0"/>
                <a:buChar char="•"/>
              </a:pPr>
              <a:r>
                <a:rPr lang="es-VE" sz="1000" b="1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Comunicación elaborada</a:t>
              </a:r>
            </a:p>
            <a:p>
              <a:pPr marL="171450" lvl="0" indent="-171450">
                <a:lnSpc>
                  <a:spcPct val="115000"/>
                </a:lnSpc>
                <a:buClr>
                  <a:srgbClr val="00B0F0"/>
                </a:buClr>
                <a:buFont typeface="Arial" panose="020B0604020202020204" pitchFamily="34" charset="0"/>
                <a:buChar char="•"/>
              </a:pPr>
              <a:r>
                <a:rPr lang="es-VE" sz="1000" b="1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Uso de tecnologías digitales</a:t>
              </a:r>
            </a:p>
          </p:txBody>
        </p:sp>
      </p:grpSp>
      <p:cxnSp>
        <p:nvCxnSpPr>
          <p:cNvPr id="54" name="Conector recto 53">
            <a:extLst>
              <a:ext uri="{FF2B5EF4-FFF2-40B4-BE49-F238E27FC236}">
                <a16:creationId xmlns:a16="http://schemas.microsoft.com/office/drawing/2014/main" id="{DFD2EC8B-C40E-D55F-2E92-5723F8CFD548}"/>
              </a:ext>
            </a:extLst>
          </p:cNvPr>
          <p:cNvCxnSpPr>
            <a:cxnSpLocks/>
          </p:cNvCxnSpPr>
          <p:nvPr/>
        </p:nvCxnSpPr>
        <p:spPr>
          <a:xfrm flipV="1">
            <a:off x="411203" y="3511784"/>
            <a:ext cx="204804" cy="1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id="{8134F518-F242-6E5A-B458-593A6190CF8D}"/>
              </a:ext>
            </a:extLst>
          </p:cNvPr>
          <p:cNvCxnSpPr>
            <a:cxnSpLocks/>
          </p:cNvCxnSpPr>
          <p:nvPr/>
        </p:nvCxnSpPr>
        <p:spPr>
          <a:xfrm flipV="1">
            <a:off x="430348" y="5996383"/>
            <a:ext cx="204804" cy="1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3" name="Grupo 62">
            <a:extLst>
              <a:ext uri="{FF2B5EF4-FFF2-40B4-BE49-F238E27FC236}">
                <a16:creationId xmlns:a16="http://schemas.microsoft.com/office/drawing/2014/main" id="{C42521BD-4B3B-3CFB-EFDC-CE33419C76E8}"/>
              </a:ext>
            </a:extLst>
          </p:cNvPr>
          <p:cNvGrpSpPr/>
          <p:nvPr/>
        </p:nvGrpSpPr>
        <p:grpSpPr>
          <a:xfrm>
            <a:off x="622451" y="5848392"/>
            <a:ext cx="5288566" cy="1366962"/>
            <a:chOff x="622451" y="5142950"/>
            <a:chExt cx="5288566" cy="1366962"/>
          </a:xfrm>
        </p:grpSpPr>
        <p:sp>
          <p:nvSpPr>
            <p:cNvPr id="30" name="CuadroTexto 29">
              <a:extLst>
                <a:ext uri="{FF2B5EF4-FFF2-40B4-BE49-F238E27FC236}">
                  <a16:creationId xmlns:a16="http://schemas.microsoft.com/office/drawing/2014/main" id="{FD5B702B-59DF-B0BC-A19E-B0C1A15AD0FD}"/>
                </a:ext>
              </a:extLst>
            </p:cNvPr>
            <p:cNvSpPr txBox="1"/>
            <p:nvPr/>
          </p:nvSpPr>
          <p:spPr>
            <a:xfrm>
              <a:off x="852843" y="5142950"/>
              <a:ext cx="34993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Técnicas de indagación y entrevista</a:t>
              </a:r>
            </a:p>
          </p:txBody>
        </p:sp>
        <p:sp>
          <p:nvSpPr>
            <p:cNvPr id="31" name="CuadroTexto 30">
              <a:extLst>
                <a:ext uri="{FF2B5EF4-FFF2-40B4-BE49-F238E27FC236}">
                  <a16:creationId xmlns:a16="http://schemas.microsoft.com/office/drawing/2014/main" id="{F4E3B27C-261B-DD7C-CC9F-C1C185947BF1}"/>
                </a:ext>
              </a:extLst>
            </p:cNvPr>
            <p:cNvSpPr txBox="1"/>
            <p:nvPr/>
          </p:nvSpPr>
          <p:spPr>
            <a:xfrm>
              <a:off x="852843" y="5364086"/>
              <a:ext cx="5058174" cy="1145826"/>
            </a:xfrm>
            <a:prstGeom prst="rect">
              <a:avLst/>
            </a:prstGeom>
            <a:noFill/>
          </p:spPr>
          <p:txBody>
            <a:bodyPr wrap="square" numCol="1">
              <a:spAutoFit/>
            </a:bodyPr>
            <a:lstStyle/>
            <a:p>
              <a:pPr marL="228600" lvl="0" indent="-22860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+mj-lt"/>
                <a:buAutoNum type="arabicPeriod"/>
              </a:pPr>
              <a:r>
                <a:rPr lang="es-VE" sz="1000" b="1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Preguntas abiertas</a:t>
              </a:r>
            </a:p>
            <a:p>
              <a:pPr marL="228600" lvl="0" indent="-22860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+mj-lt"/>
                <a:buAutoNum type="arabicPeriod"/>
              </a:pPr>
              <a:r>
                <a:rPr lang="es-VE" sz="1000" b="1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Preguntas cerradas</a:t>
              </a:r>
            </a:p>
            <a:p>
              <a:pPr marL="228600" lvl="0" indent="-22860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+mj-lt"/>
                <a:buAutoNum type="arabicPeriod"/>
              </a:pPr>
              <a:r>
                <a:rPr lang="es-VE" sz="1000" b="1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Pregunta de seguimiento</a:t>
              </a:r>
            </a:p>
            <a:p>
              <a:pPr marL="228600" lvl="0" indent="-22860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+mj-lt"/>
                <a:buAutoNum type="arabicPeriod"/>
              </a:pPr>
              <a:r>
                <a:rPr lang="es-VE" sz="1000" b="1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Escucha activa</a:t>
              </a:r>
            </a:p>
            <a:p>
              <a:pPr marL="228600" lvl="0" indent="-22860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+mj-lt"/>
                <a:buAutoNum type="arabicPeriod"/>
              </a:pPr>
              <a:r>
                <a:rPr lang="es-VE" sz="1000" b="1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Observación</a:t>
              </a:r>
              <a:endParaRPr lang="es-VE" sz="1000" b="1" kern="100" dirty="0">
                <a:latin typeface="Poppins" panose="00000500000000000000" pitchFamily="2" charset="0"/>
                <a:ea typeface="Aptos" panose="020B0004020202020204" pitchFamily="34" charset="0"/>
                <a:cs typeface="Poppins" panose="00000500000000000000" pitchFamily="2" charset="0"/>
              </a:endParaRPr>
            </a:p>
            <a:p>
              <a:pPr marL="228600" lvl="0" indent="-22860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+mj-lt"/>
                <a:buAutoNum type="arabicPeriod"/>
              </a:pPr>
              <a:r>
                <a:rPr lang="es-VE" sz="1000" b="1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Triangulación</a:t>
              </a:r>
            </a:p>
          </p:txBody>
        </p:sp>
        <p:sp>
          <p:nvSpPr>
            <p:cNvPr id="29" name="Elipse 28">
              <a:extLst>
                <a:ext uri="{FF2B5EF4-FFF2-40B4-BE49-F238E27FC236}">
                  <a16:creationId xmlns:a16="http://schemas.microsoft.com/office/drawing/2014/main" id="{3E85AEEB-BB89-3DD5-2A0B-FAAC00FD10F0}"/>
                </a:ext>
              </a:extLst>
            </p:cNvPr>
            <p:cNvSpPr/>
            <p:nvPr/>
          </p:nvSpPr>
          <p:spPr>
            <a:xfrm>
              <a:off x="622451" y="5142950"/>
              <a:ext cx="256463" cy="270782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4</a:t>
              </a:r>
              <a:endParaRPr lang="es-ES_tradnl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</p:grp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027DE652-5A26-E21F-C132-8F0CB67F3044}"/>
              </a:ext>
            </a:extLst>
          </p:cNvPr>
          <p:cNvCxnSpPr>
            <a:cxnSpLocks/>
          </p:cNvCxnSpPr>
          <p:nvPr/>
        </p:nvCxnSpPr>
        <p:spPr>
          <a:xfrm flipV="1">
            <a:off x="411203" y="7513657"/>
            <a:ext cx="204804" cy="1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id="{F30F632D-75FC-0191-BC00-E00BE61EB876}"/>
              </a:ext>
            </a:extLst>
          </p:cNvPr>
          <p:cNvCxnSpPr>
            <a:cxnSpLocks/>
          </p:cNvCxnSpPr>
          <p:nvPr/>
        </p:nvCxnSpPr>
        <p:spPr>
          <a:xfrm flipV="1">
            <a:off x="417647" y="8833200"/>
            <a:ext cx="204804" cy="1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C4F08116-2C21-3170-BAC1-465D3D4D72CB}"/>
              </a:ext>
            </a:extLst>
          </p:cNvPr>
          <p:cNvSpPr txBox="1"/>
          <p:nvPr/>
        </p:nvSpPr>
        <p:spPr>
          <a:xfrm>
            <a:off x="5381904" y="1489894"/>
            <a:ext cx="13837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Poppins" panose="00000500000000000000" pitchFamily="2" charset="0"/>
                <a:cs typeface="Poppins" panose="00000500000000000000" pitchFamily="2" charset="0"/>
              </a:rPr>
              <a:t>GUIA DEL DOCENTE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354F841E-0FBB-6229-DD59-DADA2324EB00}"/>
              </a:ext>
            </a:extLst>
          </p:cNvPr>
          <p:cNvCxnSpPr>
            <a:cxnSpLocks/>
          </p:cNvCxnSpPr>
          <p:nvPr/>
        </p:nvCxnSpPr>
        <p:spPr>
          <a:xfrm>
            <a:off x="0" y="1748274"/>
            <a:ext cx="6858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041BC16-41D4-B635-7598-C1AE0B8F23F9}"/>
              </a:ext>
            </a:extLst>
          </p:cNvPr>
          <p:cNvSpPr txBox="1"/>
          <p:nvPr/>
        </p:nvSpPr>
        <p:spPr>
          <a:xfrm>
            <a:off x="5649560" y="86696"/>
            <a:ext cx="1146412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" sz="1000" b="1" dirty="0">
                <a:solidFill>
                  <a:schemeClr val="accent1">
                    <a:lumMod val="75000"/>
                  </a:schemeClr>
                </a:solidFill>
                <a:latin typeface="Poppins ExtraBold" panose="00000900000000000000" pitchFamily="2" charset="0"/>
                <a:ea typeface="Poppins Medium"/>
                <a:cs typeface="Poppins ExtraBold" panose="00000900000000000000" pitchFamily="2" charset="0"/>
                <a:sym typeface="Poppins Medium"/>
              </a:rPr>
              <a:t>NIVEL BÁSICO</a:t>
            </a:r>
            <a:endParaRPr lang="es-PE" sz="1000" b="1" dirty="0">
              <a:solidFill>
                <a:schemeClr val="accent1">
                  <a:lumMod val="7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</a:endParaRPr>
          </a:p>
        </p:txBody>
      </p:sp>
      <p:sp>
        <p:nvSpPr>
          <p:cNvPr id="50" name="Google Shape;14;p2">
            <a:extLst>
              <a:ext uri="{FF2B5EF4-FFF2-40B4-BE49-F238E27FC236}">
                <a16:creationId xmlns:a16="http://schemas.microsoft.com/office/drawing/2014/main" id="{8FA1EF8A-16D2-48F0-8A9A-F6750522EC1D}"/>
              </a:ext>
            </a:extLst>
          </p:cNvPr>
          <p:cNvSpPr txBox="1"/>
          <p:nvPr/>
        </p:nvSpPr>
        <p:spPr>
          <a:xfrm>
            <a:off x="1464812" y="358436"/>
            <a:ext cx="4184748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n-US"/>
            </a:defPPr>
            <a:lvl1pPr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Poppins Light" panose="00000400000000000000" pitchFamily="2" charset="0"/>
                <a:ea typeface="Poppins Medium"/>
                <a:cs typeface="Poppins Light" panose="00000400000000000000" pitchFamily="2" charset="0"/>
              </a:defRPr>
            </a:lvl1pPr>
          </a:lstStyle>
          <a:p>
            <a:r>
              <a:rPr lang="es-PE" b="0" dirty="0">
                <a:solidFill>
                  <a:schemeClr val="tx1"/>
                </a:solidFill>
                <a:sym typeface="Poppins Medium"/>
              </a:rPr>
              <a:t>Área de Competencia: ESCEPTICISMO Y JUICIO PROFESIONAL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3337223A-9D23-9E3A-8142-7BA4AADB513B}"/>
              </a:ext>
            </a:extLst>
          </p:cNvPr>
          <p:cNvCxnSpPr>
            <a:cxnSpLocks/>
          </p:cNvCxnSpPr>
          <p:nvPr/>
        </p:nvCxnSpPr>
        <p:spPr>
          <a:xfrm flipV="1">
            <a:off x="411203" y="4479109"/>
            <a:ext cx="204804" cy="1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uadroTexto 11">
            <a:extLst>
              <a:ext uri="{FF2B5EF4-FFF2-40B4-BE49-F238E27FC236}">
                <a16:creationId xmlns:a16="http://schemas.microsoft.com/office/drawing/2014/main" id="{7DBEB7F3-822A-28A2-83FC-7A0DA52B34B0}"/>
              </a:ext>
            </a:extLst>
          </p:cNvPr>
          <p:cNvSpPr txBox="1"/>
          <p:nvPr/>
        </p:nvSpPr>
        <p:spPr>
          <a:xfrm>
            <a:off x="0" y="0"/>
            <a:ext cx="1152000" cy="25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100" dirty="0">
                <a:solidFill>
                  <a:schemeClr val="bg1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NIE-4.a.ii-001</a:t>
            </a:r>
          </a:p>
        </p:txBody>
      </p:sp>
    </p:spTree>
    <p:extLst>
      <p:ext uri="{BB962C8B-B14F-4D97-AF65-F5344CB8AC3E}">
        <p14:creationId xmlns:p14="http://schemas.microsoft.com/office/powerpoint/2010/main" val="2668725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Conector: angular 17">
            <a:extLst>
              <a:ext uri="{FF2B5EF4-FFF2-40B4-BE49-F238E27FC236}">
                <a16:creationId xmlns:a16="http://schemas.microsoft.com/office/drawing/2014/main" id="{DB7A722B-4DD8-BEFA-C3CF-35D6F758148A}"/>
              </a:ext>
            </a:extLst>
          </p:cNvPr>
          <p:cNvCxnSpPr>
            <a:cxnSpLocks/>
            <a:stCxn id="14" idx="2"/>
            <a:endCxn id="47" idx="2"/>
          </p:cNvCxnSpPr>
          <p:nvPr/>
        </p:nvCxnSpPr>
        <p:spPr>
          <a:xfrm rot="10800000" flipV="1">
            <a:off x="622451" y="2639369"/>
            <a:ext cx="12700" cy="7312915"/>
          </a:xfrm>
          <a:prstGeom prst="bentConnector3">
            <a:avLst>
              <a:gd name="adj1" fmla="val 1800000"/>
            </a:avLst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5D7149E8-76A6-A07C-FDFB-ED62E53D3AB1}"/>
              </a:ext>
            </a:extLst>
          </p:cNvPr>
          <p:cNvSpPr txBox="1"/>
          <p:nvPr/>
        </p:nvSpPr>
        <p:spPr>
          <a:xfrm>
            <a:off x="724612" y="512386"/>
            <a:ext cx="5813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Poppins ExtraBold" panose="00000900000000000000" pitchFamily="2" charset="0"/>
                <a:cs typeface="Poppins ExtraBold" panose="00000900000000000000" pitchFamily="2" charset="0"/>
              </a:rPr>
              <a:t>Escepticismo Profesional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6C3EE19-588D-EE28-9F93-6A05A445B72A}"/>
              </a:ext>
            </a:extLst>
          </p:cNvPr>
          <p:cNvSpPr txBox="1"/>
          <p:nvPr/>
        </p:nvSpPr>
        <p:spPr>
          <a:xfrm>
            <a:off x="1931405" y="131019"/>
            <a:ext cx="3251563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n-US"/>
            </a:defPPr>
            <a:lvl1pPr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Poppins Light" panose="00000400000000000000" pitchFamily="2" charset="0"/>
                <a:ea typeface="Poppins Medium"/>
                <a:cs typeface="Poppins Light" panose="00000400000000000000" pitchFamily="2" charset="0"/>
              </a:defRPr>
            </a:lvl1pPr>
          </a:lstStyle>
          <a:p>
            <a:r>
              <a:rPr lang="es-PE" dirty="0">
                <a:solidFill>
                  <a:srgbClr val="FF0000"/>
                </a:solidFill>
                <a:sym typeface="Poppins Medium"/>
              </a:rPr>
              <a:t>NORMA INTERNACIONAL DE EDUCACIÓN IFAC N°4</a:t>
            </a:r>
          </a:p>
        </p:txBody>
      </p:sp>
      <p:sp>
        <p:nvSpPr>
          <p:cNvPr id="7" name="Google Shape;14;p2">
            <a:extLst>
              <a:ext uri="{FF2B5EF4-FFF2-40B4-BE49-F238E27FC236}">
                <a16:creationId xmlns:a16="http://schemas.microsoft.com/office/drawing/2014/main" id="{41818874-DCBE-A467-83C4-D747C46B68DB}"/>
              </a:ext>
            </a:extLst>
          </p:cNvPr>
          <p:cNvSpPr txBox="1"/>
          <p:nvPr/>
        </p:nvSpPr>
        <p:spPr>
          <a:xfrm>
            <a:off x="1807532" y="1440562"/>
            <a:ext cx="3499308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s-VE"/>
            </a:defPPr>
            <a:lvl1pPr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>
                <a:effectLst/>
                <a:latin typeface="Poppins Light" panose="00000400000000000000" pitchFamily="2" charset="0"/>
                <a:ea typeface="Poppins Medium"/>
                <a:cs typeface="Poppins Light" panose="00000400000000000000" pitchFamily="2" charset="0"/>
              </a:defRPr>
            </a:lvl1pPr>
          </a:lstStyle>
          <a:p>
            <a:pPr defTabSz="914400"/>
            <a:r>
              <a:rPr lang="es-PE" sz="1050" b="0" dirty="0">
                <a:latin typeface="Poppins ExtraBold" panose="00000900000000000000" pitchFamily="2" charset="0"/>
                <a:cs typeface="Poppins ExtraBold" panose="00000900000000000000" pitchFamily="2" charset="0"/>
                <a:sym typeface="Poppins Medium"/>
              </a:rPr>
              <a:t>Semana 10: Casos Prácticos de Fraude y Errores en la Información Financiera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40B7E440-9D76-9AD8-0DF2-1AFDDF1BD2AB}"/>
              </a:ext>
            </a:extLst>
          </p:cNvPr>
          <p:cNvSpPr/>
          <p:nvPr/>
        </p:nvSpPr>
        <p:spPr>
          <a:xfrm>
            <a:off x="1627940" y="959049"/>
            <a:ext cx="3858492" cy="461665"/>
          </a:xfrm>
          <a:prstGeom prst="round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s-PE" sz="900" dirty="0">
                <a:solidFill>
                  <a:schemeClr val="tx1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NIE-4.a.ii </a:t>
            </a:r>
            <a:r>
              <a:rPr lang="es-PE" sz="900" dirty="0">
                <a:solidFill>
                  <a:srgbClr val="FF0000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Aplicar técnicas para reducir los sesgos cuando se resuelven problemas, informe juicios, tomen decisiones y alcance conclusiones bien razonadas.</a:t>
            </a:r>
          </a:p>
        </p:txBody>
      </p:sp>
      <p:sp>
        <p:nvSpPr>
          <p:cNvPr id="8" name="Flecha: pentágono 10">
            <a:extLst>
              <a:ext uri="{FF2B5EF4-FFF2-40B4-BE49-F238E27FC236}">
                <a16:creationId xmlns:a16="http://schemas.microsoft.com/office/drawing/2014/main" id="{1286951A-BD5F-30B4-A2FD-7F6C49B9C7E8}"/>
              </a:ext>
            </a:extLst>
          </p:cNvPr>
          <p:cNvSpPr/>
          <p:nvPr/>
        </p:nvSpPr>
        <p:spPr>
          <a:xfrm>
            <a:off x="-1" y="-1072"/>
            <a:ext cx="1196021" cy="261610"/>
          </a:xfrm>
          <a:custGeom>
            <a:avLst/>
            <a:gdLst>
              <a:gd name="connsiteX0" fmla="*/ 0 w 1491916"/>
              <a:gd name="connsiteY0" fmla="*/ 0 h 369332"/>
              <a:gd name="connsiteX1" fmla="*/ 1307250 w 1491916"/>
              <a:gd name="connsiteY1" fmla="*/ 0 h 369332"/>
              <a:gd name="connsiteX2" fmla="*/ 1491916 w 1491916"/>
              <a:gd name="connsiteY2" fmla="*/ 184666 h 369332"/>
              <a:gd name="connsiteX3" fmla="*/ 1307250 w 1491916"/>
              <a:gd name="connsiteY3" fmla="*/ 369332 h 369332"/>
              <a:gd name="connsiteX4" fmla="*/ 0 w 1491916"/>
              <a:gd name="connsiteY4" fmla="*/ 369332 h 369332"/>
              <a:gd name="connsiteX5" fmla="*/ 0 w 1491916"/>
              <a:gd name="connsiteY5" fmla="*/ 0 h 369332"/>
              <a:gd name="connsiteX0" fmla="*/ 0 w 1534778"/>
              <a:gd name="connsiteY0" fmla="*/ 0 h 369332"/>
              <a:gd name="connsiteX1" fmla="*/ 1307250 w 1534778"/>
              <a:gd name="connsiteY1" fmla="*/ 0 h 369332"/>
              <a:gd name="connsiteX2" fmla="*/ 1534778 w 1534778"/>
              <a:gd name="connsiteY2" fmla="*/ 3691 h 369332"/>
              <a:gd name="connsiteX3" fmla="*/ 1307250 w 1534778"/>
              <a:gd name="connsiteY3" fmla="*/ 369332 h 369332"/>
              <a:gd name="connsiteX4" fmla="*/ 0 w 1534778"/>
              <a:gd name="connsiteY4" fmla="*/ 369332 h 369332"/>
              <a:gd name="connsiteX5" fmla="*/ 0 w 1534778"/>
              <a:gd name="connsiteY5" fmla="*/ 0 h 369332"/>
              <a:gd name="connsiteX0" fmla="*/ 0 w 1537160"/>
              <a:gd name="connsiteY0" fmla="*/ 1072 h 370404"/>
              <a:gd name="connsiteX1" fmla="*/ 1307250 w 1537160"/>
              <a:gd name="connsiteY1" fmla="*/ 1072 h 370404"/>
              <a:gd name="connsiteX2" fmla="*/ 1537160 w 1537160"/>
              <a:gd name="connsiteY2" fmla="*/ 0 h 370404"/>
              <a:gd name="connsiteX3" fmla="*/ 1307250 w 1537160"/>
              <a:gd name="connsiteY3" fmla="*/ 370404 h 370404"/>
              <a:gd name="connsiteX4" fmla="*/ 0 w 1537160"/>
              <a:gd name="connsiteY4" fmla="*/ 370404 h 370404"/>
              <a:gd name="connsiteX5" fmla="*/ 0 w 1537160"/>
              <a:gd name="connsiteY5" fmla="*/ 1072 h 370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37160" h="370404">
                <a:moveTo>
                  <a:pt x="0" y="1072"/>
                </a:moveTo>
                <a:lnTo>
                  <a:pt x="1307250" y="1072"/>
                </a:lnTo>
                <a:lnTo>
                  <a:pt x="1537160" y="0"/>
                </a:lnTo>
                <a:lnTo>
                  <a:pt x="1307250" y="370404"/>
                </a:lnTo>
                <a:lnTo>
                  <a:pt x="0" y="370404"/>
                </a:lnTo>
                <a:lnTo>
                  <a:pt x="0" y="1072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5" name="Imagen 14" descr="Texto&#10;&#10;Descripción generada automáticamente">
            <a:extLst>
              <a:ext uri="{FF2B5EF4-FFF2-40B4-BE49-F238E27FC236}">
                <a16:creationId xmlns:a16="http://schemas.microsoft.com/office/drawing/2014/main" id="{83E30B04-1708-A3FF-15F9-5D3FA157F8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2585" y="11506190"/>
            <a:ext cx="2033951" cy="495776"/>
          </a:xfrm>
          <a:prstGeom prst="rect">
            <a:avLst/>
          </a:prstGeom>
        </p:spPr>
      </p:pic>
      <p:grpSp>
        <p:nvGrpSpPr>
          <p:cNvPr id="60" name="Grupo 59">
            <a:extLst>
              <a:ext uri="{FF2B5EF4-FFF2-40B4-BE49-F238E27FC236}">
                <a16:creationId xmlns:a16="http://schemas.microsoft.com/office/drawing/2014/main" id="{8D7A5BF7-EBA6-0141-9CE2-B1908A565E4B}"/>
              </a:ext>
            </a:extLst>
          </p:cNvPr>
          <p:cNvGrpSpPr/>
          <p:nvPr/>
        </p:nvGrpSpPr>
        <p:grpSpPr>
          <a:xfrm>
            <a:off x="622451" y="2503979"/>
            <a:ext cx="4078380" cy="1366962"/>
            <a:chOff x="622451" y="1973251"/>
            <a:chExt cx="4078380" cy="1366962"/>
          </a:xfrm>
        </p:grpSpPr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C1E8EBDB-7423-C77D-1392-9271C66BDBD8}"/>
                </a:ext>
              </a:extLst>
            </p:cNvPr>
            <p:cNvSpPr/>
            <p:nvPr/>
          </p:nvSpPr>
          <p:spPr>
            <a:xfrm>
              <a:off x="622451" y="1973251"/>
              <a:ext cx="256463" cy="270782"/>
            </a:xfrm>
            <a:prstGeom prst="ellipse">
              <a:avLst/>
            </a:prstGeom>
            <a:solidFill>
              <a:srgbClr val="0F9ED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1</a:t>
              </a:r>
              <a:endParaRPr lang="es-ES_tradnl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  <p:sp>
          <p:nvSpPr>
            <p:cNvPr id="20" name="CuadroTexto 19">
              <a:extLst>
                <a:ext uri="{FF2B5EF4-FFF2-40B4-BE49-F238E27FC236}">
                  <a16:creationId xmlns:a16="http://schemas.microsoft.com/office/drawing/2014/main" id="{410C3B3E-FF21-40FD-FC9A-860CF34B0A72}"/>
                </a:ext>
              </a:extLst>
            </p:cNvPr>
            <p:cNvSpPr txBox="1"/>
            <p:nvPr/>
          </p:nvSpPr>
          <p:spPr>
            <a:xfrm>
              <a:off x="852843" y="1973251"/>
              <a:ext cx="34993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Fraude en la información financiera</a:t>
              </a:r>
            </a:p>
          </p:txBody>
        </p:sp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BF47B4B6-3374-D503-625B-BF3124A18457}"/>
                </a:ext>
              </a:extLst>
            </p:cNvPr>
            <p:cNvSpPr txBox="1"/>
            <p:nvPr/>
          </p:nvSpPr>
          <p:spPr>
            <a:xfrm>
              <a:off x="852843" y="2194387"/>
              <a:ext cx="3847988" cy="11458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171450" lvl="0" indent="-171450" algn="just">
                <a:lnSpc>
                  <a:spcPct val="115000"/>
                </a:lnSpc>
                <a:buClr>
                  <a:srgbClr val="0070C0"/>
                </a:buClr>
                <a:buFont typeface="Arial" panose="020B0604020202020204" pitchFamily="34" charset="0"/>
                <a:buChar char="•"/>
                <a:defRPr sz="1000" kern="100">
                  <a:latin typeface="Poppins" panose="00000500000000000000" pitchFamily="2" charset="0"/>
                  <a:cs typeface="Poppins" panose="00000500000000000000" pitchFamily="2" charset="0"/>
                </a:defRPr>
              </a:lvl1pPr>
            </a:lstStyle>
            <a:p>
              <a:pPr marL="0" lvl="0" indent="0">
                <a:lnSpc>
                  <a:spcPct val="115000"/>
                </a:lnSpc>
                <a:buNone/>
              </a:pPr>
              <a:r>
                <a:rPr lang="es-VE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Es un acto que realiza una o varias personas con la intención de dañar económicamente a una persona o a una entidad</a:t>
              </a:r>
              <a:r>
                <a:rPr lang="es-VE" dirty="0">
                  <a:ea typeface="Aptos" panose="020B0004020202020204" pitchFamily="34" charset="0"/>
                </a:rPr>
                <a:t>. E</a:t>
              </a:r>
              <a:r>
                <a:rPr lang="es-VE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sto implica la manipulación de registros contables y estados financieros con el objetivo de engañar a los usuarios interesados en la información financiera.</a:t>
              </a:r>
              <a:endParaRPr lang="es-VE" sz="1000" kern="100" dirty="0">
                <a:effectLst/>
                <a:latin typeface="Poppins" panose="00000500000000000000" pitchFamily="2" charset="0"/>
                <a:ea typeface="Aptos" panose="020B0004020202020204" pitchFamily="34" charset="0"/>
                <a:cs typeface="Poppins" panose="00000500000000000000" pitchFamily="2" charset="0"/>
              </a:endParaRPr>
            </a:p>
          </p:txBody>
        </p:sp>
      </p:grpSp>
      <p:grpSp>
        <p:nvGrpSpPr>
          <p:cNvPr id="61" name="Grupo 60">
            <a:extLst>
              <a:ext uri="{FF2B5EF4-FFF2-40B4-BE49-F238E27FC236}">
                <a16:creationId xmlns:a16="http://schemas.microsoft.com/office/drawing/2014/main" id="{8339133A-2C2F-23F1-233B-3FC54147A78A}"/>
              </a:ext>
            </a:extLst>
          </p:cNvPr>
          <p:cNvGrpSpPr/>
          <p:nvPr/>
        </p:nvGrpSpPr>
        <p:grpSpPr>
          <a:xfrm>
            <a:off x="622451" y="4176747"/>
            <a:ext cx="4078380" cy="1366962"/>
            <a:chOff x="622451" y="2986270"/>
            <a:chExt cx="4078380" cy="1366962"/>
          </a:xfrm>
        </p:grpSpPr>
        <p:sp>
          <p:nvSpPr>
            <p:cNvPr id="23" name="Elipse 22">
              <a:extLst>
                <a:ext uri="{FF2B5EF4-FFF2-40B4-BE49-F238E27FC236}">
                  <a16:creationId xmlns:a16="http://schemas.microsoft.com/office/drawing/2014/main" id="{B0B1D46F-9A71-647E-6D0A-7016D0B2EF1A}"/>
                </a:ext>
              </a:extLst>
            </p:cNvPr>
            <p:cNvSpPr/>
            <p:nvPr/>
          </p:nvSpPr>
          <p:spPr>
            <a:xfrm>
              <a:off x="622451" y="2986270"/>
              <a:ext cx="256463" cy="270782"/>
            </a:xfrm>
            <a:prstGeom prst="ellipse">
              <a:avLst/>
            </a:prstGeom>
            <a:solidFill>
              <a:srgbClr val="0F9ED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>
                  <a:latin typeface="Poppins SemiBold" panose="00000700000000000000" pitchFamily="2" charset="0"/>
                  <a:cs typeface="Poppins SemiBold" panose="00000700000000000000" pitchFamily="2" charset="0"/>
                </a:rPr>
                <a:t>2</a:t>
              </a:r>
              <a:endParaRPr lang="es-ES_tradnl" sz="1200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A5DE67D4-C176-AFE2-E491-1B952E100099}"/>
                </a:ext>
              </a:extLst>
            </p:cNvPr>
            <p:cNvSpPr txBox="1"/>
            <p:nvPr/>
          </p:nvSpPr>
          <p:spPr>
            <a:xfrm>
              <a:off x="852843" y="2986270"/>
              <a:ext cx="3672000" cy="180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Tipos de fraude en la información financiera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AAE395EA-F606-88F3-06CA-8DFDFB4FDF44}"/>
                </a:ext>
              </a:extLst>
            </p:cNvPr>
            <p:cNvSpPr txBox="1"/>
            <p:nvPr/>
          </p:nvSpPr>
          <p:spPr>
            <a:xfrm>
              <a:off x="852843" y="3207406"/>
              <a:ext cx="3847988" cy="11458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lvl="0" indent="-171450">
                <a:lnSpc>
                  <a:spcPct val="115000"/>
                </a:lnSpc>
                <a:buClr>
                  <a:srgbClr val="0F9ED5"/>
                </a:buClr>
                <a:buFont typeface="Arial" panose="020B0604020202020204" pitchFamily="34" charset="0"/>
                <a:buChar char="•"/>
              </a:pPr>
              <a:r>
                <a:rPr lang="es-MX" sz="1000" b="1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Manipulación de estados financieros: </a:t>
              </a:r>
              <a:r>
                <a:rPr lang="es-MX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Implica alterar registros contables.</a:t>
              </a:r>
            </a:p>
            <a:p>
              <a:pPr marL="171450" lvl="0" indent="-171450">
                <a:lnSpc>
                  <a:spcPct val="115000"/>
                </a:lnSpc>
                <a:buClr>
                  <a:srgbClr val="0F9ED5"/>
                </a:buClr>
                <a:buFont typeface="Arial" panose="020B0604020202020204" pitchFamily="34" charset="0"/>
                <a:buChar char="•"/>
              </a:pPr>
              <a:r>
                <a:rPr lang="es-MX" sz="1000" b="1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Malversación de activos: </a:t>
              </a:r>
              <a:r>
                <a:rPr lang="es-MX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Uso indebido de activos o desvió de fondo.</a:t>
              </a:r>
            </a:p>
            <a:p>
              <a:pPr marL="171450" lvl="0" indent="-171450">
                <a:lnSpc>
                  <a:spcPct val="115000"/>
                </a:lnSpc>
                <a:buClr>
                  <a:srgbClr val="0F9ED5"/>
                </a:buClr>
                <a:buFont typeface="Arial" panose="020B0604020202020204" pitchFamily="34" charset="0"/>
                <a:buChar char="•"/>
              </a:pPr>
              <a:r>
                <a:rPr lang="es-MX" sz="1000" b="1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Corrupción: </a:t>
              </a:r>
              <a:r>
                <a:rPr lang="es-MX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Manipulación intencional de información financiera.</a:t>
              </a:r>
            </a:p>
          </p:txBody>
        </p:sp>
      </p:grpSp>
      <p:grpSp>
        <p:nvGrpSpPr>
          <p:cNvPr id="62" name="Grupo 61">
            <a:extLst>
              <a:ext uri="{FF2B5EF4-FFF2-40B4-BE49-F238E27FC236}">
                <a16:creationId xmlns:a16="http://schemas.microsoft.com/office/drawing/2014/main" id="{3BF79355-188A-D6BD-3893-05A650E0A12E}"/>
              </a:ext>
            </a:extLst>
          </p:cNvPr>
          <p:cNvGrpSpPr/>
          <p:nvPr/>
        </p:nvGrpSpPr>
        <p:grpSpPr>
          <a:xfrm>
            <a:off x="622451" y="5849515"/>
            <a:ext cx="4077658" cy="1196072"/>
            <a:chOff x="622451" y="3819847"/>
            <a:chExt cx="4077658" cy="1329990"/>
          </a:xfrm>
        </p:grpSpPr>
        <p:sp>
          <p:nvSpPr>
            <p:cNvPr id="26" name="Elipse 25">
              <a:extLst>
                <a:ext uri="{FF2B5EF4-FFF2-40B4-BE49-F238E27FC236}">
                  <a16:creationId xmlns:a16="http://schemas.microsoft.com/office/drawing/2014/main" id="{B1B62FC7-3312-F434-F66E-6A2E271ABDAC}"/>
                </a:ext>
              </a:extLst>
            </p:cNvPr>
            <p:cNvSpPr/>
            <p:nvPr/>
          </p:nvSpPr>
          <p:spPr>
            <a:xfrm>
              <a:off x="622451" y="3819847"/>
              <a:ext cx="256463" cy="270782"/>
            </a:xfrm>
            <a:prstGeom prst="ellipse">
              <a:avLst/>
            </a:prstGeom>
            <a:solidFill>
              <a:srgbClr val="0F9ED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>
                  <a:latin typeface="Poppins SemiBold" panose="00000700000000000000" pitchFamily="2" charset="0"/>
                  <a:cs typeface="Poppins SemiBold" panose="00000700000000000000" pitchFamily="2" charset="0"/>
                </a:rPr>
                <a:t>3</a:t>
              </a:r>
              <a:endParaRPr lang="es-ES_tradnl" sz="1200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  <p:sp>
          <p:nvSpPr>
            <p:cNvPr id="27" name="CuadroTexto 26">
              <a:extLst>
                <a:ext uri="{FF2B5EF4-FFF2-40B4-BE49-F238E27FC236}">
                  <a16:creationId xmlns:a16="http://schemas.microsoft.com/office/drawing/2014/main" id="{749B8255-B584-B1A6-724B-6401CC1CD626}"/>
                </a:ext>
              </a:extLst>
            </p:cNvPr>
            <p:cNvSpPr txBox="1"/>
            <p:nvPr/>
          </p:nvSpPr>
          <p:spPr>
            <a:xfrm>
              <a:off x="852843" y="3819847"/>
              <a:ext cx="3499308" cy="3080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Errores en la información financiera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8E9C38DD-165A-CA3A-FC68-39C2EF742ED9}"/>
                </a:ext>
              </a:extLst>
            </p:cNvPr>
            <p:cNvSpPr txBox="1"/>
            <p:nvPr/>
          </p:nvSpPr>
          <p:spPr>
            <a:xfrm>
              <a:off x="852843" y="4072505"/>
              <a:ext cx="3847266" cy="1077332"/>
            </a:xfrm>
            <a:prstGeom prst="rect">
              <a:avLst/>
            </a:prstGeom>
            <a:noFill/>
          </p:spPr>
          <p:txBody>
            <a:bodyPr wrap="square" numCol="1">
              <a:spAutoFit/>
            </a:bodyPr>
            <a:lstStyle/>
            <a:p>
              <a:pPr algn="just">
                <a:lnSpc>
                  <a:spcPct val="115000"/>
                </a:lnSpc>
              </a:pPr>
              <a:r>
                <a:rPr lang="es-MX" sz="1000" dirty="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Son omisiones en los estados financieros de una entidad, que se refieren a errores matemáticos en los registros contables al presentar los estados financieros o en la aplicación de los principios contables, los cuales tienen un impacto significativo en la toma de decisiones.</a:t>
              </a:r>
            </a:p>
          </p:txBody>
        </p:sp>
      </p:grpSp>
      <p:grpSp>
        <p:nvGrpSpPr>
          <p:cNvPr id="64" name="Grupo 63">
            <a:extLst>
              <a:ext uri="{FF2B5EF4-FFF2-40B4-BE49-F238E27FC236}">
                <a16:creationId xmlns:a16="http://schemas.microsoft.com/office/drawing/2014/main" id="{A044CEAE-98B2-1316-AABE-20E0EF82EBDF}"/>
              </a:ext>
            </a:extLst>
          </p:cNvPr>
          <p:cNvGrpSpPr/>
          <p:nvPr/>
        </p:nvGrpSpPr>
        <p:grpSpPr>
          <a:xfrm>
            <a:off x="622449" y="9024161"/>
            <a:ext cx="4078380" cy="486927"/>
            <a:chOff x="622451" y="6183472"/>
            <a:chExt cx="4078380" cy="486927"/>
          </a:xfrm>
        </p:grpSpPr>
        <p:sp>
          <p:nvSpPr>
            <p:cNvPr id="33" name="Elipse 32">
              <a:extLst>
                <a:ext uri="{FF2B5EF4-FFF2-40B4-BE49-F238E27FC236}">
                  <a16:creationId xmlns:a16="http://schemas.microsoft.com/office/drawing/2014/main" id="{0FC81EA8-B3AA-8550-0167-D81FD2D5CF39}"/>
                </a:ext>
              </a:extLst>
            </p:cNvPr>
            <p:cNvSpPr/>
            <p:nvPr/>
          </p:nvSpPr>
          <p:spPr>
            <a:xfrm>
              <a:off x="622451" y="6183472"/>
              <a:ext cx="256463" cy="270782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5</a:t>
              </a:r>
            </a:p>
          </p:txBody>
        </p:sp>
        <p:sp>
          <p:nvSpPr>
            <p:cNvPr id="34" name="CuadroTexto 33">
              <a:extLst>
                <a:ext uri="{FF2B5EF4-FFF2-40B4-BE49-F238E27FC236}">
                  <a16:creationId xmlns:a16="http://schemas.microsoft.com/office/drawing/2014/main" id="{64BFAEC7-F537-0E94-998C-4725AD03035F}"/>
                </a:ext>
              </a:extLst>
            </p:cNvPr>
            <p:cNvSpPr txBox="1"/>
            <p:nvPr/>
          </p:nvSpPr>
          <p:spPr>
            <a:xfrm>
              <a:off x="852843" y="6183472"/>
              <a:ext cx="382186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Ejemplo de fraude en la información financiera</a:t>
              </a:r>
            </a:p>
          </p:txBody>
        </p:sp>
        <p:sp>
          <p:nvSpPr>
            <p:cNvPr id="35" name="CuadroTexto 34">
              <a:extLst>
                <a:ext uri="{FF2B5EF4-FFF2-40B4-BE49-F238E27FC236}">
                  <a16:creationId xmlns:a16="http://schemas.microsoft.com/office/drawing/2014/main" id="{C4CE4FA1-5947-B602-0F53-C9472873F83B}"/>
                </a:ext>
              </a:extLst>
            </p:cNvPr>
            <p:cNvSpPr txBox="1"/>
            <p:nvPr/>
          </p:nvSpPr>
          <p:spPr>
            <a:xfrm>
              <a:off x="852842" y="6409430"/>
              <a:ext cx="3847989" cy="26096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171450" lvl="0" indent="-171450" algn="just">
                <a:lnSpc>
                  <a:spcPct val="115000"/>
                </a:lnSpc>
                <a:buClr>
                  <a:srgbClr val="0070C0"/>
                </a:buClr>
                <a:buFont typeface="Arial" panose="020B0604020202020204" pitchFamily="34" charset="0"/>
                <a:buChar char="•"/>
                <a:defRPr sz="1000" kern="100">
                  <a:latin typeface="Poppins" panose="00000500000000000000" pitchFamily="2" charset="0"/>
                  <a:cs typeface="Poppins" panose="00000500000000000000" pitchFamily="2" charset="0"/>
                </a:defRPr>
              </a:lvl1pPr>
            </a:lstStyle>
            <a:p>
              <a:pPr marL="0" indent="0">
                <a:buClr>
                  <a:schemeClr val="accent5">
                    <a:lumMod val="75000"/>
                  </a:schemeClr>
                </a:buClr>
                <a:buNone/>
              </a:pPr>
              <a:r>
                <a:rPr lang="es-VE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Disponible en Universidad </a:t>
              </a:r>
              <a:r>
                <a:rPr lang="es-VE" sz="1000" kern="100" dirty="0" err="1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REDContable</a:t>
              </a:r>
              <a:r>
                <a:rPr lang="es-VE" b="1" kern="100" dirty="0">
                  <a:solidFill>
                    <a:schemeClr val="dk1"/>
                  </a:solidFill>
                  <a:effectLst/>
                  <a:latin typeface="Poppins"/>
                  <a:ea typeface="Aptos" panose="020B0004020202020204" pitchFamily="34" charset="0"/>
                  <a:cs typeface="Poppins"/>
                  <a:sym typeface="Poppins"/>
                </a:rPr>
                <a:t> </a:t>
              </a:r>
              <a:endParaRPr lang="es-VE" sz="1000" kern="100" dirty="0">
                <a:effectLst/>
                <a:latin typeface="Poppins" panose="00000500000000000000" pitchFamily="2" charset="0"/>
                <a:ea typeface="Aptos" panose="020B0004020202020204" pitchFamily="34" charset="0"/>
                <a:cs typeface="Poppins" panose="00000500000000000000" pitchFamily="2" charset="0"/>
              </a:endParaRPr>
            </a:p>
          </p:txBody>
        </p:sp>
      </p:grpSp>
      <p:grpSp>
        <p:nvGrpSpPr>
          <p:cNvPr id="68" name="Grupo 67">
            <a:extLst>
              <a:ext uri="{FF2B5EF4-FFF2-40B4-BE49-F238E27FC236}">
                <a16:creationId xmlns:a16="http://schemas.microsoft.com/office/drawing/2014/main" id="{DF00C311-7277-FA5C-FF81-E313A7EFD41C}"/>
              </a:ext>
            </a:extLst>
          </p:cNvPr>
          <p:cNvGrpSpPr/>
          <p:nvPr/>
        </p:nvGrpSpPr>
        <p:grpSpPr>
          <a:xfrm>
            <a:off x="622451" y="9816894"/>
            <a:ext cx="4603253" cy="480951"/>
            <a:chOff x="622451" y="10484661"/>
            <a:chExt cx="4603253" cy="480951"/>
          </a:xfrm>
        </p:grpSpPr>
        <p:sp>
          <p:nvSpPr>
            <p:cNvPr id="47" name="Elipse 46">
              <a:extLst>
                <a:ext uri="{FF2B5EF4-FFF2-40B4-BE49-F238E27FC236}">
                  <a16:creationId xmlns:a16="http://schemas.microsoft.com/office/drawing/2014/main" id="{B5348D81-DE1E-8F1B-9CD0-2D454BB170BA}"/>
                </a:ext>
              </a:extLst>
            </p:cNvPr>
            <p:cNvSpPr/>
            <p:nvPr/>
          </p:nvSpPr>
          <p:spPr>
            <a:xfrm>
              <a:off x="622451" y="10484661"/>
              <a:ext cx="256463" cy="270782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6</a:t>
              </a:r>
              <a:endParaRPr lang="es-ES_tradnl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  <p:sp>
          <p:nvSpPr>
            <p:cNvPr id="48" name="CuadroTexto 47">
              <a:extLst>
                <a:ext uri="{FF2B5EF4-FFF2-40B4-BE49-F238E27FC236}">
                  <a16:creationId xmlns:a16="http://schemas.microsoft.com/office/drawing/2014/main" id="{4043D5AF-2593-4F37-1286-AF688FF03445}"/>
                </a:ext>
              </a:extLst>
            </p:cNvPr>
            <p:cNvSpPr txBox="1"/>
            <p:nvPr/>
          </p:nvSpPr>
          <p:spPr>
            <a:xfrm>
              <a:off x="852843" y="10484661"/>
              <a:ext cx="401898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Ejemplo de errores en la información financiera</a:t>
              </a:r>
            </a:p>
          </p:txBody>
        </p:sp>
        <p:sp>
          <p:nvSpPr>
            <p:cNvPr id="49" name="CuadroTexto 48">
              <a:extLst>
                <a:ext uri="{FF2B5EF4-FFF2-40B4-BE49-F238E27FC236}">
                  <a16:creationId xmlns:a16="http://schemas.microsoft.com/office/drawing/2014/main" id="{601F94D5-1F8A-EECC-5D0A-2FD2D78558EA}"/>
                </a:ext>
              </a:extLst>
            </p:cNvPr>
            <p:cNvSpPr txBox="1"/>
            <p:nvPr/>
          </p:nvSpPr>
          <p:spPr>
            <a:xfrm>
              <a:off x="852843" y="10705797"/>
              <a:ext cx="4372861" cy="25981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114000"/>
                </a:lnSpc>
                <a:buClr>
                  <a:schemeClr val="accent5">
                    <a:lumMod val="75000"/>
                  </a:schemeClr>
                </a:buClr>
              </a:pPr>
              <a:r>
                <a:rPr lang="es-VE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Disponible en Universidad </a:t>
              </a:r>
              <a:r>
                <a:rPr lang="es-VE" sz="1000" kern="100" dirty="0" err="1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REDContable</a:t>
              </a:r>
              <a:endParaRPr lang="es-VE" sz="1000" kern="100" dirty="0">
                <a:effectLst/>
                <a:latin typeface="Poppins" panose="00000500000000000000" pitchFamily="2" charset="0"/>
                <a:ea typeface="Aptos" panose="020B0004020202020204" pitchFamily="34" charset="0"/>
                <a:cs typeface="Poppins" panose="00000500000000000000" pitchFamily="2" charset="0"/>
              </a:endParaRPr>
            </a:p>
          </p:txBody>
        </p:sp>
      </p:grpSp>
      <p:cxnSp>
        <p:nvCxnSpPr>
          <p:cNvPr id="54" name="Conector recto 53">
            <a:extLst>
              <a:ext uri="{FF2B5EF4-FFF2-40B4-BE49-F238E27FC236}">
                <a16:creationId xmlns:a16="http://schemas.microsoft.com/office/drawing/2014/main" id="{DFD2EC8B-C40E-D55F-2E92-5723F8CFD548}"/>
              </a:ext>
            </a:extLst>
          </p:cNvPr>
          <p:cNvCxnSpPr>
            <a:cxnSpLocks/>
          </p:cNvCxnSpPr>
          <p:nvPr/>
        </p:nvCxnSpPr>
        <p:spPr>
          <a:xfrm flipV="1">
            <a:off x="413899" y="5972696"/>
            <a:ext cx="204804" cy="1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id="{8134F518-F242-6E5A-B458-593A6190CF8D}"/>
              </a:ext>
            </a:extLst>
          </p:cNvPr>
          <p:cNvCxnSpPr>
            <a:cxnSpLocks/>
          </p:cNvCxnSpPr>
          <p:nvPr/>
        </p:nvCxnSpPr>
        <p:spPr>
          <a:xfrm flipV="1">
            <a:off x="409055" y="9159439"/>
            <a:ext cx="204804" cy="1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3" name="Grupo 62">
            <a:extLst>
              <a:ext uri="{FF2B5EF4-FFF2-40B4-BE49-F238E27FC236}">
                <a16:creationId xmlns:a16="http://schemas.microsoft.com/office/drawing/2014/main" id="{C42521BD-4B3B-3CFB-EFDC-CE33419C76E8}"/>
              </a:ext>
            </a:extLst>
          </p:cNvPr>
          <p:cNvGrpSpPr/>
          <p:nvPr/>
        </p:nvGrpSpPr>
        <p:grpSpPr>
          <a:xfrm>
            <a:off x="622451" y="7351393"/>
            <a:ext cx="4078378" cy="1366962"/>
            <a:chOff x="622451" y="5142950"/>
            <a:chExt cx="4065676" cy="1366962"/>
          </a:xfrm>
        </p:grpSpPr>
        <p:sp>
          <p:nvSpPr>
            <p:cNvPr id="30" name="CuadroTexto 29">
              <a:extLst>
                <a:ext uri="{FF2B5EF4-FFF2-40B4-BE49-F238E27FC236}">
                  <a16:creationId xmlns:a16="http://schemas.microsoft.com/office/drawing/2014/main" id="{FD5B702B-59DF-B0BC-A19E-B0C1A15AD0FD}"/>
                </a:ext>
              </a:extLst>
            </p:cNvPr>
            <p:cNvSpPr txBox="1"/>
            <p:nvPr/>
          </p:nvSpPr>
          <p:spPr>
            <a:xfrm>
              <a:off x="852842" y="5142950"/>
              <a:ext cx="3696452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Tipos de errores en la información financiera</a:t>
              </a:r>
            </a:p>
          </p:txBody>
        </p:sp>
        <p:sp>
          <p:nvSpPr>
            <p:cNvPr id="31" name="CuadroTexto 30">
              <a:extLst>
                <a:ext uri="{FF2B5EF4-FFF2-40B4-BE49-F238E27FC236}">
                  <a16:creationId xmlns:a16="http://schemas.microsoft.com/office/drawing/2014/main" id="{F4E3B27C-261B-DD7C-CC9F-C1C185947BF1}"/>
                </a:ext>
              </a:extLst>
            </p:cNvPr>
            <p:cNvSpPr txBox="1"/>
            <p:nvPr/>
          </p:nvSpPr>
          <p:spPr>
            <a:xfrm>
              <a:off x="852843" y="5364086"/>
              <a:ext cx="3835284" cy="11458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 algn="just">
                <a:lnSpc>
                  <a:spcPct val="115000"/>
                </a:lnSpc>
                <a:buFont typeface="Arial" panose="020B0604020202020204" pitchFamily="34" charset="0"/>
                <a:buChar char="•"/>
              </a:pPr>
              <a:r>
                <a:rPr lang="es-ES" sz="1000" b="1" dirty="0">
                  <a:solidFill>
                    <a:schemeClr val="dk1"/>
                  </a:solidFill>
                  <a:latin typeface="Poppins"/>
                  <a:cs typeface="Poppins"/>
                  <a:sym typeface="Poppins"/>
                </a:rPr>
                <a:t>Errores de registros contables: </a:t>
              </a:r>
              <a:r>
                <a:rPr lang="es-ES" sz="1000" dirty="0">
                  <a:solidFill>
                    <a:schemeClr val="dk1"/>
                  </a:solidFill>
                  <a:latin typeface="Poppins"/>
                  <a:cs typeface="Poppins"/>
                  <a:sym typeface="Poppins"/>
                </a:rPr>
                <a:t>Registros inexactos o falta de conciliación de cuentas, entre otros.</a:t>
              </a:r>
              <a:endParaRPr lang="es-ES" sz="1000" b="1" dirty="0">
                <a:solidFill>
                  <a:schemeClr val="dk1"/>
                </a:solidFill>
                <a:latin typeface="Poppins"/>
                <a:cs typeface="Poppins"/>
                <a:sym typeface="Poppins"/>
              </a:endParaRPr>
            </a:p>
            <a:p>
              <a:pPr marL="171450" indent="-171450" algn="just">
                <a:lnSpc>
                  <a:spcPct val="115000"/>
                </a:lnSpc>
                <a:buFont typeface="Arial" panose="020B0604020202020204" pitchFamily="34" charset="0"/>
                <a:buChar char="•"/>
              </a:pPr>
              <a:r>
                <a:rPr lang="es-ES" sz="1000" b="1" dirty="0">
                  <a:solidFill>
                    <a:schemeClr val="dk1"/>
                  </a:solidFill>
                  <a:latin typeface="Poppins"/>
                  <a:cs typeface="Poppins"/>
                  <a:sym typeface="Poppins"/>
                </a:rPr>
                <a:t>Errores de interpretación y análisis: </a:t>
              </a:r>
              <a:r>
                <a:rPr lang="es-ES" sz="1000" dirty="0">
                  <a:solidFill>
                    <a:schemeClr val="dk1"/>
                  </a:solidFill>
                  <a:latin typeface="Poppins"/>
                  <a:cs typeface="Poppins"/>
                  <a:sym typeface="Poppins"/>
                </a:rPr>
                <a:t>Confundir flujo de efectivo y ganancias o no considerar el flujo de caja.</a:t>
              </a:r>
              <a:endParaRPr lang="es-ES" sz="1000" b="1" dirty="0">
                <a:solidFill>
                  <a:schemeClr val="dk1"/>
                </a:solidFill>
                <a:latin typeface="Poppins"/>
                <a:cs typeface="Poppins"/>
                <a:sym typeface="Poppins"/>
              </a:endParaRPr>
            </a:p>
            <a:p>
              <a:pPr marL="171450" indent="-171450" algn="just">
                <a:lnSpc>
                  <a:spcPct val="115000"/>
                </a:lnSpc>
                <a:buFont typeface="Arial" panose="020B0604020202020204" pitchFamily="34" charset="0"/>
                <a:buChar char="•"/>
              </a:pPr>
              <a:r>
                <a:rPr lang="es-ES" sz="1000" b="1" dirty="0">
                  <a:solidFill>
                    <a:schemeClr val="dk1"/>
                  </a:solidFill>
                  <a:latin typeface="Poppins"/>
                  <a:cs typeface="Poppins"/>
                  <a:sym typeface="Poppins"/>
                </a:rPr>
                <a:t>Errores de cumplimiento: </a:t>
              </a:r>
              <a:r>
                <a:rPr lang="es-ES" sz="1000" dirty="0">
                  <a:solidFill>
                    <a:schemeClr val="dk1"/>
                  </a:solidFill>
                  <a:latin typeface="Poppins"/>
                  <a:cs typeface="Poppins"/>
                  <a:sym typeface="Poppins"/>
                </a:rPr>
                <a:t>Error en la aplicación de normas contables o en la declaración de impuesto.</a:t>
              </a:r>
              <a:endParaRPr lang="es-ES" sz="1000" b="1" dirty="0">
                <a:solidFill>
                  <a:schemeClr val="dk1"/>
                </a:solidFill>
                <a:latin typeface="Poppins"/>
                <a:cs typeface="Poppins"/>
                <a:sym typeface="Poppins"/>
              </a:endParaRPr>
            </a:p>
          </p:txBody>
        </p:sp>
        <p:sp>
          <p:nvSpPr>
            <p:cNvPr id="29" name="Elipse 28">
              <a:extLst>
                <a:ext uri="{FF2B5EF4-FFF2-40B4-BE49-F238E27FC236}">
                  <a16:creationId xmlns:a16="http://schemas.microsoft.com/office/drawing/2014/main" id="{3E85AEEB-BB89-3DD5-2A0B-FAAC00FD10F0}"/>
                </a:ext>
              </a:extLst>
            </p:cNvPr>
            <p:cNvSpPr/>
            <p:nvPr/>
          </p:nvSpPr>
          <p:spPr>
            <a:xfrm>
              <a:off x="622451" y="5142950"/>
              <a:ext cx="256463" cy="270782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4</a:t>
              </a:r>
              <a:endParaRPr lang="es-ES_tradnl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</p:grpSp>
      <p:sp>
        <p:nvSpPr>
          <p:cNvPr id="2" name="CuadroTexto 1">
            <a:extLst>
              <a:ext uri="{FF2B5EF4-FFF2-40B4-BE49-F238E27FC236}">
                <a16:creationId xmlns:a16="http://schemas.microsoft.com/office/drawing/2014/main" id="{C4F08116-2C21-3170-BAC1-465D3D4D72CB}"/>
              </a:ext>
            </a:extLst>
          </p:cNvPr>
          <p:cNvSpPr txBox="1"/>
          <p:nvPr/>
        </p:nvSpPr>
        <p:spPr>
          <a:xfrm>
            <a:off x="5381904" y="1489894"/>
            <a:ext cx="13837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Poppins" panose="00000500000000000000" pitchFamily="2" charset="0"/>
                <a:cs typeface="Poppins" panose="00000500000000000000" pitchFamily="2" charset="0"/>
              </a:rPr>
              <a:t>GUIA DEL DOCENTE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354F841E-0FBB-6229-DD59-DADA2324EB00}"/>
              </a:ext>
            </a:extLst>
          </p:cNvPr>
          <p:cNvCxnSpPr>
            <a:cxnSpLocks/>
          </p:cNvCxnSpPr>
          <p:nvPr/>
        </p:nvCxnSpPr>
        <p:spPr>
          <a:xfrm>
            <a:off x="0" y="1748274"/>
            <a:ext cx="6858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041BC16-41D4-B635-7598-C1AE0B8F23F9}"/>
              </a:ext>
            </a:extLst>
          </p:cNvPr>
          <p:cNvSpPr txBox="1"/>
          <p:nvPr/>
        </p:nvSpPr>
        <p:spPr>
          <a:xfrm>
            <a:off x="5649560" y="86696"/>
            <a:ext cx="1146412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" sz="1000" b="1" dirty="0">
                <a:solidFill>
                  <a:schemeClr val="accent1">
                    <a:lumMod val="75000"/>
                  </a:schemeClr>
                </a:solidFill>
                <a:latin typeface="Poppins ExtraBold" panose="00000900000000000000" pitchFamily="2" charset="0"/>
                <a:ea typeface="Poppins Medium"/>
                <a:cs typeface="Poppins ExtraBold" panose="00000900000000000000" pitchFamily="2" charset="0"/>
                <a:sym typeface="Poppins Medium"/>
              </a:rPr>
              <a:t>NIVEL BÁSICO</a:t>
            </a:r>
            <a:endParaRPr lang="es-PE" sz="1000" b="1" dirty="0">
              <a:solidFill>
                <a:schemeClr val="accent1">
                  <a:lumMod val="7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</a:endParaRPr>
          </a:p>
        </p:txBody>
      </p:sp>
      <p:sp>
        <p:nvSpPr>
          <p:cNvPr id="42" name="Google Shape;14;p2">
            <a:extLst>
              <a:ext uri="{FF2B5EF4-FFF2-40B4-BE49-F238E27FC236}">
                <a16:creationId xmlns:a16="http://schemas.microsoft.com/office/drawing/2014/main" id="{16498085-586E-4CF4-9639-D0F1961D6E04}"/>
              </a:ext>
            </a:extLst>
          </p:cNvPr>
          <p:cNvSpPr txBox="1"/>
          <p:nvPr/>
        </p:nvSpPr>
        <p:spPr>
          <a:xfrm>
            <a:off x="1464812" y="358436"/>
            <a:ext cx="4184748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n-US"/>
            </a:defPPr>
            <a:lvl1pPr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Poppins Light" panose="00000400000000000000" pitchFamily="2" charset="0"/>
                <a:ea typeface="Poppins Medium"/>
                <a:cs typeface="Poppins Light" panose="00000400000000000000" pitchFamily="2" charset="0"/>
              </a:defRPr>
            </a:lvl1pPr>
          </a:lstStyle>
          <a:p>
            <a:r>
              <a:rPr lang="es-PE" b="0" dirty="0">
                <a:solidFill>
                  <a:schemeClr val="tx1"/>
                </a:solidFill>
                <a:sym typeface="Poppins Medium"/>
              </a:rPr>
              <a:t>Área de Competencia: ESCEPTICISMO Y JUICIO PROFESIONAL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49BC324-5034-D3FF-26CC-5D476F91B545}"/>
              </a:ext>
            </a:extLst>
          </p:cNvPr>
          <p:cNvSpPr txBox="1"/>
          <p:nvPr/>
        </p:nvSpPr>
        <p:spPr>
          <a:xfrm>
            <a:off x="0" y="0"/>
            <a:ext cx="1152000" cy="25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100" dirty="0">
                <a:solidFill>
                  <a:schemeClr val="bg1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NIE-4.a.ii-001</a:t>
            </a:r>
          </a:p>
        </p:txBody>
      </p: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190318F0-19C5-9A90-03C5-08BC422F9883}"/>
              </a:ext>
            </a:extLst>
          </p:cNvPr>
          <p:cNvCxnSpPr>
            <a:cxnSpLocks/>
          </p:cNvCxnSpPr>
          <p:nvPr/>
        </p:nvCxnSpPr>
        <p:spPr>
          <a:xfrm flipV="1">
            <a:off x="423997" y="7492998"/>
            <a:ext cx="204804" cy="1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478D0404-EE8C-800D-5FF1-94A94B2AA53E}"/>
              </a:ext>
            </a:extLst>
          </p:cNvPr>
          <p:cNvCxnSpPr>
            <a:cxnSpLocks/>
          </p:cNvCxnSpPr>
          <p:nvPr/>
        </p:nvCxnSpPr>
        <p:spPr>
          <a:xfrm flipV="1">
            <a:off x="417645" y="4305863"/>
            <a:ext cx="204804" cy="1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0896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Conector: angular 17">
            <a:extLst>
              <a:ext uri="{FF2B5EF4-FFF2-40B4-BE49-F238E27FC236}">
                <a16:creationId xmlns:a16="http://schemas.microsoft.com/office/drawing/2014/main" id="{DB7A722B-4DD8-BEFA-C3CF-35D6F758148A}"/>
              </a:ext>
            </a:extLst>
          </p:cNvPr>
          <p:cNvCxnSpPr>
            <a:cxnSpLocks/>
            <a:stCxn id="14" idx="2"/>
            <a:endCxn id="47" idx="2"/>
          </p:cNvCxnSpPr>
          <p:nvPr/>
        </p:nvCxnSpPr>
        <p:spPr>
          <a:xfrm rot="10800000" flipV="1">
            <a:off x="622451" y="2629845"/>
            <a:ext cx="12700" cy="6827140"/>
          </a:xfrm>
          <a:prstGeom prst="bentConnector3">
            <a:avLst>
              <a:gd name="adj1" fmla="val 1800000"/>
            </a:avLst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5D7149E8-76A6-A07C-FDFB-ED62E53D3AB1}"/>
              </a:ext>
            </a:extLst>
          </p:cNvPr>
          <p:cNvSpPr txBox="1"/>
          <p:nvPr/>
        </p:nvSpPr>
        <p:spPr>
          <a:xfrm>
            <a:off x="724612" y="512386"/>
            <a:ext cx="5813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Poppins ExtraBold" panose="00000900000000000000" pitchFamily="2" charset="0"/>
                <a:cs typeface="Poppins ExtraBold" panose="00000900000000000000" pitchFamily="2" charset="0"/>
              </a:rPr>
              <a:t>Escepticismo Profesional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6C3EE19-588D-EE28-9F93-6A05A445B72A}"/>
              </a:ext>
            </a:extLst>
          </p:cNvPr>
          <p:cNvSpPr txBox="1"/>
          <p:nvPr/>
        </p:nvSpPr>
        <p:spPr>
          <a:xfrm>
            <a:off x="1931405" y="131019"/>
            <a:ext cx="3251563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n-US"/>
            </a:defPPr>
            <a:lvl1pPr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Poppins Light" panose="00000400000000000000" pitchFamily="2" charset="0"/>
                <a:ea typeface="Poppins Medium"/>
                <a:cs typeface="Poppins Light" panose="00000400000000000000" pitchFamily="2" charset="0"/>
              </a:defRPr>
            </a:lvl1pPr>
          </a:lstStyle>
          <a:p>
            <a:r>
              <a:rPr lang="es-PE" dirty="0">
                <a:solidFill>
                  <a:srgbClr val="FF0000"/>
                </a:solidFill>
                <a:sym typeface="Poppins Medium"/>
              </a:rPr>
              <a:t>NORMA INTERNACIONAL DE EDUCACIÓN IFAC N°4</a:t>
            </a:r>
          </a:p>
        </p:txBody>
      </p:sp>
      <p:sp>
        <p:nvSpPr>
          <p:cNvPr id="7" name="Google Shape;14;p2">
            <a:extLst>
              <a:ext uri="{FF2B5EF4-FFF2-40B4-BE49-F238E27FC236}">
                <a16:creationId xmlns:a16="http://schemas.microsoft.com/office/drawing/2014/main" id="{41818874-DCBE-A467-83C4-D747C46B68DB}"/>
              </a:ext>
            </a:extLst>
          </p:cNvPr>
          <p:cNvSpPr txBox="1"/>
          <p:nvPr/>
        </p:nvSpPr>
        <p:spPr>
          <a:xfrm>
            <a:off x="1807532" y="1517511"/>
            <a:ext cx="3499308" cy="161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s-VE"/>
            </a:defPPr>
            <a:lvl1pPr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>
                <a:effectLst/>
                <a:latin typeface="Poppins Light" panose="00000400000000000000" pitchFamily="2" charset="0"/>
                <a:ea typeface="Poppins Medium"/>
                <a:cs typeface="Poppins Light" panose="00000400000000000000" pitchFamily="2" charset="0"/>
              </a:defRPr>
            </a:lvl1pPr>
          </a:lstStyle>
          <a:p>
            <a:pPr defTabSz="914400"/>
            <a:r>
              <a:rPr lang="es-PE" sz="1050" b="0" dirty="0">
                <a:latin typeface="Poppins ExtraBold" panose="00000900000000000000" pitchFamily="2" charset="0"/>
                <a:cs typeface="Poppins ExtraBold" panose="00000900000000000000" pitchFamily="2" charset="0"/>
                <a:sym typeface="Poppins Medium"/>
              </a:rPr>
              <a:t>Semana 11: Escepticismo y Mejora Continua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40B7E440-9D76-9AD8-0DF2-1AFDDF1BD2AB}"/>
              </a:ext>
            </a:extLst>
          </p:cNvPr>
          <p:cNvSpPr/>
          <p:nvPr/>
        </p:nvSpPr>
        <p:spPr>
          <a:xfrm>
            <a:off x="1627940" y="959049"/>
            <a:ext cx="3858492" cy="461665"/>
          </a:xfrm>
          <a:prstGeom prst="round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s-PE" sz="900" dirty="0">
                <a:solidFill>
                  <a:schemeClr val="tx1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NIE-4.a.ii </a:t>
            </a:r>
            <a:r>
              <a:rPr lang="es-PE" sz="900" dirty="0">
                <a:solidFill>
                  <a:srgbClr val="FF0000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Aplicar técnicas para reducir los sesgos cuando se resuelven problemas, informe juicios, tomen decisiones y alcance conclusiones bien razonadas.</a:t>
            </a:r>
          </a:p>
        </p:txBody>
      </p:sp>
      <p:sp>
        <p:nvSpPr>
          <p:cNvPr id="8" name="Flecha: pentágono 10">
            <a:extLst>
              <a:ext uri="{FF2B5EF4-FFF2-40B4-BE49-F238E27FC236}">
                <a16:creationId xmlns:a16="http://schemas.microsoft.com/office/drawing/2014/main" id="{1286951A-BD5F-30B4-A2FD-7F6C49B9C7E8}"/>
              </a:ext>
            </a:extLst>
          </p:cNvPr>
          <p:cNvSpPr/>
          <p:nvPr/>
        </p:nvSpPr>
        <p:spPr>
          <a:xfrm>
            <a:off x="-1" y="-1072"/>
            <a:ext cx="1196021" cy="261610"/>
          </a:xfrm>
          <a:custGeom>
            <a:avLst/>
            <a:gdLst>
              <a:gd name="connsiteX0" fmla="*/ 0 w 1491916"/>
              <a:gd name="connsiteY0" fmla="*/ 0 h 369332"/>
              <a:gd name="connsiteX1" fmla="*/ 1307250 w 1491916"/>
              <a:gd name="connsiteY1" fmla="*/ 0 h 369332"/>
              <a:gd name="connsiteX2" fmla="*/ 1491916 w 1491916"/>
              <a:gd name="connsiteY2" fmla="*/ 184666 h 369332"/>
              <a:gd name="connsiteX3" fmla="*/ 1307250 w 1491916"/>
              <a:gd name="connsiteY3" fmla="*/ 369332 h 369332"/>
              <a:gd name="connsiteX4" fmla="*/ 0 w 1491916"/>
              <a:gd name="connsiteY4" fmla="*/ 369332 h 369332"/>
              <a:gd name="connsiteX5" fmla="*/ 0 w 1491916"/>
              <a:gd name="connsiteY5" fmla="*/ 0 h 369332"/>
              <a:gd name="connsiteX0" fmla="*/ 0 w 1534778"/>
              <a:gd name="connsiteY0" fmla="*/ 0 h 369332"/>
              <a:gd name="connsiteX1" fmla="*/ 1307250 w 1534778"/>
              <a:gd name="connsiteY1" fmla="*/ 0 h 369332"/>
              <a:gd name="connsiteX2" fmla="*/ 1534778 w 1534778"/>
              <a:gd name="connsiteY2" fmla="*/ 3691 h 369332"/>
              <a:gd name="connsiteX3" fmla="*/ 1307250 w 1534778"/>
              <a:gd name="connsiteY3" fmla="*/ 369332 h 369332"/>
              <a:gd name="connsiteX4" fmla="*/ 0 w 1534778"/>
              <a:gd name="connsiteY4" fmla="*/ 369332 h 369332"/>
              <a:gd name="connsiteX5" fmla="*/ 0 w 1534778"/>
              <a:gd name="connsiteY5" fmla="*/ 0 h 369332"/>
              <a:gd name="connsiteX0" fmla="*/ 0 w 1537160"/>
              <a:gd name="connsiteY0" fmla="*/ 1072 h 370404"/>
              <a:gd name="connsiteX1" fmla="*/ 1307250 w 1537160"/>
              <a:gd name="connsiteY1" fmla="*/ 1072 h 370404"/>
              <a:gd name="connsiteX2" fmla="*/ 1537160 w 1537160"/>
              <a:gd name="connsiteY2" fmla="*/ 0 h 370404"/>
              <a:gd name="connsiteX3" fmla="*/ 1307250 w 1537160"/>
              <a:gd name="connsiteY3" fmla="*/ 370404 h 370404"/>
              <a:gd name="connsiteX4" fmla="*/ 0 w 1537160"/>
              <a:gd name="connsiteY4" fmla="*/ 370404 h 370404"/>
              <a:gd name="connsiteX5" fmla="*/ 0 w 1537160"/>
              <a:gd name="connsiteY5" fmla="*/ 1072 h 370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37160" h="370404">
                <a:moveTo>
                  <a:pt x="0" y="1072"/>
                </a:moveTo>
                <a:lnTo>
                  <a:pt x="1307250" y="1072"/>
                </a:lnTo>
                <a:lnTo>
                  <a:pt x="1537160" y="0"/>
                </a:lnTo>
                <a:lnTo>
                  <a:pt x="1307250" y="370404"/>
                </a:lnTo>
                <a:lnTo>
                  <a:pt x="0" y="370404"/>
                </a:lnTo>
                <a:lnTo>
                  <a:pt x="0" y="1072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5" name="Imagen 14" descr="Texto&#10;&#10;Descripción generada automáticamente">
            <a:extLst>
              <a:ext uri="{FF2B5EF4-FFF2-40B4-BE49-F238E27FC236}">
                <a16:creationId xmlns:a16="http://schemas.microsoft.com/office/drawing/2014/main" id="{83E30B04-1708-A3FF-15F9-5D3FA157F8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2585" y="11506190"/>
            <a:ext cx="2033951" cy="495776"/>
          </a:xfrm>
          <a:prstGeom prst="rect">
            <a:avLst/>
          </a:prstGeom>
        </p:spPr>
      </p:pic>
      <p:grpSp>
        <p:nvGrpSpPr>
          <p:cNvPr id="60" name="Grupo 59">
            <a:extLst>
              <a:ext uri="{FF2B5EF4-FFF2-40B4-BE49-F238E27FC236}">
                <a16:creationId xmlns:a16="http://schemas.microsoft.com/office/drawing/2014/main" id="{8D7A5BF7-EBA6-0141-9CE2-B1908A565E4B}"/>
              </a:ext>
            </a:extLst>
          </p:cNvPr>
          <p:cNvGrpSpPr/>
          <p:nvPr/>
        </p:nvGrpSpPr>
        <p:grpSpPr>
          <a:xfrm>
            <a:off x="622451" y="2494454"/>
            <a:ext cx="3997432" cy="1366962"/>
            <a:chOff x="622451" y="1973251"/>
            <a:chExt cx="3997432" cy="1366962"/>
          </a:xfrm>
        </p:grpSpPr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C1E8EBDB-7423-C77D-1392-9271C66BDBD8}"/>
                </a:ext>
              </a:extLst>
            </p:cNvPr>
            <p:cNvSpPr/>
            <p:nvPr/>
          </p:nvSpPr>
          <p:spPr>
            <a:xfrm>
              <a:off x="622451" y="1973251"/>
              <a:ext cx="256463" cy="270782"/>
            </a:xfrm>
            <a:prstGeom prst="ellipse">
              <a:avLst/>
            </a:prstGeom>
            <a:solidFill>
              <a:srgbClr val="0F9ED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1</a:t>
              </a:r>
              <a:endParaRPr lang="es-ES_tradnl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  <p:sp>
          <p:nvSpPr>
            <p:cNvPr id="20" name="CuadroTexto 19">
              <a:extLst>
                <a:ext uri="{FF2B5EF4-FFF2-40B4-BE49-F238E27FC236}">
                  <a16:creationId xmlns:a16="http://schemas.microsoft.com/office/drawing/2014/main" id="{410C3B3E-FF21-40FD-FC9A-860CF34B0A72}"/>
                </a:ext>
              </a:extLst>
            </p:cNvPr>
            <p:cNvSpPr txBox="1"/>
            <p:nvPr/>
          </p:nvSpPr>
          <p:spPr>
            <a:xfrm>
              <a:off x="852843" y="1973251"/>
              <a:ext cx="365929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Escepticismo profesional y mejora continua</a:t>
              </a:r>
            </a:p>
          </p:txBody>
        </p:sp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BF47B4B6-3374-D503-625B-BF3124A18457}"/>
                </a:ext>
              </a:extLst>
            </p:cNvPr>
            <p:cNvSpPr txBox="1"/>
            <p:nvPr/>
          </p:nvSpPr>
          <p:spPr>
            <a:xfrm>
              <a:off x="852843" y="2194387"/>
              <a:ext cx="3767040" cy="11458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171450" lvl="0" indent="-171450" algn="just">
                <a:lnSpc>
                  <a:spcPct val="115000"/>
                </a:lnSpc>
                <a:buClr>
                  <a:srgbClr val="0070C0"/>
                </a:buClr>
                <a:buFont typeface="Arial" panose="020B0604020202020204" pitchFamily="34" charset="0"/>
                <a:buChar char="•"/>
                <a:defRPr sz="1000" kern="100">
                  <a:latin typeface="Poppins" panose="00000500000000000000" pitchFamily="2" charset="0"/>
                  <a:cs typeface="Poppins" panose="00000500000000000000" pitchFamily="2" charset="0"/>
                </a:defRPr>
              </a:lvl1pPr>
            </a:lstStyle>
            <a:p>
              <a:pPr marL="228600" lvl="0" indent="-228600">
                <a:lnSpc>
                  <a:spcPct val="115000"/>
                </a:lnSpc>
                <a:buFont typeface="+mj-lt"/>
                <a:buAutoNum type="arabicPeriod"/>
              </a:pPr>
              <a:r>
                <a:rPr lang="es-VE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El escepticismo proporciona lo necesario para la mejora continua.</a:t>
              </a:r>
              <a:endParaRPr lang="es-VE" sz="1000" kern="100" dirty="0">
                <a:latin typeface="Poppins" panose="00000500000000000000" pitchFamily="2" charset="0"/>
                <a:ea typeface="Aptos" panose="020B0004020202020204" pitchFamily="34" charset="0"/>
                <a:cs typeface="Poppins" panose="00000500000000000000" pitchFamily="2" charset="0"/>
              </a:endParaRPr>
            </a:p>
            <a:p>
              <a:pPr marL="228600" lvl="0" indent="-228600">
                <a:lnSpc>
                  <a:spcPct val="115000"/>
                </a:lnSpc>
                <a:buFont typeface="+mj-lt"/>
                <a:buAutoNum type="arabicPeriod"/>
              </a:pPr>
              <a:r>
                <a:rPr lang="es-VE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La mejora continua refuerza el escepticismo  profesional.</a:t>
              </a:r>
            </a:p>
            <a:p>
              <a:pPr marL="228600" lvl="0" indent="-228600">
                <a:lnSpc>
                  <a:spcPct val="115000"/>
                </a:lnSpc>
                <a:buFont typeface="+mj-lt"/>
                <a:buAutoNum type="arabicPeriod"/>
              </a:pPr>
              <a:r>
                <a:rPr lang="es-VE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Ambas garantizan la eficiencia y calidad de los trabajos realizados.</a:t>
              </a:r>
            </a:p>
          </p:txBody>
        </p:sp>
      </p:grpSp>
      <p:grpSp>
        <p:nvGrpSpPr>
          <p:cNvPr id="61" name="Grupo 60">
            <a:extLst>
              <a:ext uri="{FF2B5EF4-FFF2-40B4-BE49-F238E27FC236}">
                <a16:creationId xmlns:a16="http://schemas.microsoft.com/office/drawing/2014/main" id="{8339133A-2C2F-23F1-233B-3FC54147A78A}"/>
              </a:ext>
            </a:extLst>
          </p:cNvPr>
          <p:cNvGrpSpPr/>
          <p:nvPr/>
        </p:nvGrpSpPr>
        <p:grpSpPr>
          <a:xfrm>
            <a:off x="622451" y="4044074"/>
            <a:ext cx="4078380" cy="1557462"/>
            <a:chOff x="622451" y="2986270"/>
            <a:chExt cx="4078380" cy="1557462"/>
          </a:xfrm>
        </p:grpSpPr>
        <p:sp>
          <p:nvSpPr>
            <p:cNvPr id="23" name="Elipse 22">
              <a:extLst>
                <a:ext uri="{FF2B5EF4-FFF2-40B4-BE49-F238E27FC236}">
                  <a16:creationId xmlns:a16="http://schemas.microsoft.com/office/drawing/2014/main" id="{B0B1D46F-9A71-647E-6D0A-7016D0B2EF1A}"/>
                </a:ext>
              </a:extLst>
            </p:cNvPr>
            <p:cNvSpPr/>
            <p:nvPr/>
          </p:nvSpPr>
          <p:spPr>
            <a:xfrm>
              <a:off x="622451" y="2986270"/>
              <a:ext cx="256463" cy="270782"/>
            </a:xfrm>
            <a:prstGeom prst="ellipse">
              <a:avLst/>
            </a:prstGeom>
            <a:solidFill>
              <a:srgbClr val="0F9ED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>
                  <a:latin typeface="Poppins SemiBold" panose="00000700000000000000" pitchFamily="2" charset="0"/>
                  <a:cs typeface="Poppins SemiBold" panose="00000700000000000000" pitchFamily="2" charset="0"/>
                </a:rPr>
                <a:t>2</a:t>
              </a:r>
              <a:endParaRPr lang="es-ES_tradnl" sz="1200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A5DE67D4-C176-AFE2-E491-1B952E100099}"/>
                </a:ext>
              </a:extLst>
            </p:cNvPr>
            <p:cNvSpPr txBox="1"/>
            <p:nvPr/>
          </p:nvSpPr>
          <p:spPr>
            <a:xfrm>
              <a:off x="852843" y="2986270"/>
              <a:ext cx="367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Importancia de la mejora continua en el escepticismo profesional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AAE395EA-F606-88F3-06CA-8DFDFB4FDF44}"/>
                </a:ext>
              </a:extLst>
            </p:cNvPr>
            <p:cNvSpPr txBox="1"/>
            <p:nvPr/>
          </p:nvSpPr>
          <p:spPr>
            <a:xfrm>
              <a:off x="852843" y="3397906"/>
              <a:ext cx="3847988" cy="11458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lvl="0" indent="-228600">
                <a:lnSpc>
                  <a:spcPct val="115000"/>
                </a:lnSpc>
                <a:buClr>
                  <a:srgbClr val="00B0F0"/>
                </a:buClr>
                <a:buFont typeface="+mj-lt"/>
                <a:buAutoNum type="arabicPeriod"/>
              </a:pPr>
              <a:r>
                <a:rPr lang="es-VE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Permite actualización de conocimientos y habilidades.</a:t>
              </a:r>
            </a:p>
            <a:p>
              <a:pPr marL="228600" lvl="0" indent="-228600">
                <a:lnSpc>
                  <a:spcPct val="115000"/>
                </a:lnSpc>
                <a:buClr>
                  <a:srgbClr val="00B0F0"/>
                </a:buClr>
                <a:buFont typeface="+mj-lt"/>
                <a:buAutoNum type="arabicPeriod"/>
              </a:pPr>
              <a:r>
                <a:rPr lang="es-VE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Ayuda con los constante cambios.</a:t>
              </a:r>
            </a:p>
            <a:p>
              <a:pPr marL="228600" lvl="0" indent="-228600">
                <a:lnSpc>
                  <a:spcPct val="115000"/>
                </a:lnSpc>
                <a:buClr>
                  <a:srgbClr val="00B0F0"/>
                </a:buClr>
                <a:buFont typeface="+mj-lt"/>
                <a:buAutoNum type="arabicPeriod"/>
              </a:pPr>
              <a:r>
                <a:rPr lang="es-VE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Fomenta el aprendizaje.</a:t>
              </a:r>
            </a:p>
            <a:p>
              <a:pPr marL="228600" lvl="0" indent="-228600">
                <a:lnSpc>
                  <a:spcPct val="115000"/>
                </a:lnSpc>
                <a:buClr>
                  <a:srgbClr val="00B0F0"/>
                </a:buClr>
                <a:buFont typeface="+mj-lt"/>
                <a:buAutoNum type="arabicPeriod"/>
              </a:pPr>
              <a:r>
                <a:rPr lang="es-VE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Permite perfeccionar técnicas de evolución.</a:t>
              </a:r>
            </a:p>
            <a:p>
              <a:pPr marL="228600" lvl="0" indent="-228600">
                <a:lnSpc>
                  <a:spcPct val="115000"/>
                </a:lnSpc>
                <a:buClr>
                  <a:srgbClr val="00B0F0"/>
                </a:buClr>
                <a:buFont typeface="+mj-lt"/>
                <a:buAutoNum type="arabicPeriod"/>
              </a:pPr>
              <a:r>
                <a:rPr lang="es-VE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Inspira confianza.</a:t>
              </a:r>
            </a:p>
          </p:txBody>
        </p:sp>
      </p:grpSp>
      <p:grpSp>
        <p:nvGrpSpPr>
          <p:cNvPr id="62" name="Grupo 61">
            <a:extLst>
              <a:ext uri="{FF2B5EF4-FFF2-40B4-BE49-F238E27FC236}">
                <a16:creationId xmlns:a16="http://schemas.microsoft.com/office/drawing/2014/main" id="{3BF79355-188A-D6BD-3893-05A650E0A12E}"/>
              </a:ext>
            </a:extLst>
          </p:cNvPr>
          <p:cNvGrpSpPr/>
          <p:nvPr/>
        </p:nvGrpSpPr>
        <p:grpSpPr>
          <a:xfrm>
            <a:off x="622451" y="5865985"/>
            <a:ext cx="4077658" cy="1563544"/>
            <a:chOff x="622451" y="3819847"/>
            <a:chExt cx="4077658" cy="1738604"/>
          </a:xfrm>
        </p:grpSpPr>
        <p:sp>
          <p:nvSpPr>
            <p:cNvPr id="26" name="Elipse 25">
              <a:extLst>
                <a:ext uri="{FF2B5EF4-FFF2-40B4-BE49-F238E27FC236}">
                  <a16:creationId xmlns:a16="http://schemas.microsoft.com/office/drawing/2014/main" id="{B1B62FC7-3312-F434-F66E-6A2E271ABDAC}"/>
                </a:ext>
              </a:extLst>
            </p:cNvPr>
            <p:cNvSpPr/>
            <p:nvPr/>
          </p:nvSpPr>
          <p:spPr>
            <a:xfrm>
              <a:off x="622451" y="3819847"/>
              <a:ext cx="256463" cy="270782"/>
            </a:xfrm>
            <a:prstGeom prst="ellipse">
              <a:avLst/>
            </a:prstGeom>
            <a:solidFill>
              <a:srgbClr val="0F9ED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3</a:t>
              </a:r>
            </a:p>
          </p:txBody>
        </p:sp>
        <p:sp>
          <p:nvSpPr>
            <p:cNvPr id="27" name="CuadroTexto 26">
              <a:extLst>
                <a:ext uri="{FF2B5EF4-FFF2-40B4-BE49-F238E27FC236}">
                  <a16:creationId xmlns:a16="http://schemas.microsoft.com/office/drawing/2014/main" id="{749B8255-B584-B1A6-724B-6401CC1CD626}"/>
                </a:ext>
              </a:extLst>
            </p:cNvPr>
            <p:cNvSpPr txBox="1"/>
            <p:nvPr/>
          </p:nvSpPr>
          <p:spPr>
            <a:xfrm>
              <a:off x="852843" y="3819847"/>
              <a:ext cx="3847266" cy="5133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Características de la mejora continua en el escepticismo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8E9C38DD-165A-CA3A-FC68-39C2EF742ED9}"/>
                </a:ext>
              </a:extLst>
            </p:cNvPr>
            <p:cNvSpPr txBox="1"/>
            <p:nvPr/>
          </p:nvSpPr>
          <p:spPr>
            <a:xfrm>
              <a:off x="852843" y="4284335"/>
              <a:ext cx="3847266" cy="1274116"/>
            </a:xfrm>
            <a:prstGeom prst="rect">
              <a:avLst/>
            </a:prstGeom>
            <a:noFill/>
          </p:spPr>
          <p:txBody>
            <a:bodyPr wrap="square" numCol="1">
              <a:spAutoFit/>
            </a:bodyPr>
            <a:lstStyle/>
            <a:p>
              <a:pPr marL="171450" lvl="0" indent="-171450">
                <a:lnSpc>
                  <a:spcPct val="115000"/>
                </a:lnSpc>
                <a:buClr>
                  <a:srgbClr val="00B0F0"/>
                </a:buClr>
                <a:buFont typeface="Arial" panose="020B0604020202020204" pitchFamily="34" charset="0"/>
                <a:buChar char="•"/>
              </a:pPr>
              <a:r>
                <a:rPr lang="es-MX" sz="1000" b="1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Enfoque en resolución de problemas: </a:t>
              </a:r>
              <a:r>
                <a:rPr lang="es-MX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Ayuda a definir problemas con precisión.</a:t>
              </a:r>
            </a:p>
            <a:p>
              <a:pPr marL="171450" lvl="0" indent="-171450">
                <a:lnSpc>
                  <a:spcPct val="115000"/>
                </a:lnSpc>
                <a:buClr>
                  <a:srgbClr val="00B0F0"/>
                </a:buClr>
                <a:buFont typeface="Arial" panose="020B0604020202020204" pitchFamily="34" charset="0"/>
                <a:buChar char="•"/>
              </a:pPr>
              <a:r>
                <a:rPr lang="es-MX" sz="1000" b="1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Ciclo de aprendizaje continuo: </a:t>
              </a:r>
              <a:r>
                <a:rPr lang="es-MX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Implica planificación, implementación, verificación y actuación.</a:t>
              </a:r>
            </a:p>
            <a:p>
              <a:pPr marL="171450" lvl="0" indent="-171450">
                <a:lnSpc>
                  <a:spcPct val="115000"/>
                </a:lnSpc>
                <a:buClr>
                  <a:srgbClr val="00B0F0"/>
                </a:buClr>
                <a:buFont typeface="Arial" panose="020B0604020202020204" pitchFamily="34" charset="0"/>
                <a:buChar char="•"/>
              </a:pPr>
              <a:r>
                <a:rPr lang="es-MX" sz="1000" b="1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Genera conocimiento: </a:t>
              </a:r>
              <a:r>
                <a:rPr lang="es-MX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Refine las buenas practicas</a:t>
              </a:r>
            </a:p>
            <a:p>
              <a:pPr marL="171450" lvl="0" indent="-171450">
                <a:lnSpc>
                  <a:spcPct val="115000"/>
                </a:lnSpc>
                <a:buClr>
                  <a:srgbClr val="00B0F0"/>
                </a:buClr>
                <a:buFont typeface="Arial" panose="020B0604020202020204" pitchFamily="34" charset="0"/>
                <a:buChar char="•"/>
              </a:pPr>
              <a:r>
                <a:rPr lang="es-MX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Adaptabilidad y flexibilidad: Ajustado a los cambios.</a:t>
              </a:r>
            </a:p>
          </p:txBody>
        </p:sp>
      </p:grpSp>
      <p:grpSp>
        <p:nvGrpSpPr>
          <p:cNvPr id="68" name="Grupo 67">
            <a:extLst>
              <a:ext uri="{FF2B5EF4-FFF2-40B4-BE49-F238E27FC236}">
                <a16:creationId xmlns:a16="http://schemas.microsoft.com/office/drawing/2014/main" id="{DF00C311-7277-FA5C-FF81-E313A7EFD41C}"/>
              </a:ext>
            </a:extLst>
          </p:cNvPr>
          <p:cNvGrpSpPr/>
          <p:nvPr/>
        </p:nvGrpSpPr>
        <p:grpSpPr>
          <a:xfrm>
            <a:off x="622451" y="9321594"/>
            <a:ext cx="4940148" cy="1013019"/>
            <a:chOff x="622451" y="10484661"/>
            <a:chExt cx="4940148" cy="1013019"/>
          </a:xfrm>
        </p:grpSpPr>
        <p:sp>
          <p:nvSpPr>
            <p:cNvPr id="47" name="Elipse 46">
              <a:extLst>
                <a:ext uri="{FF2B5EF4-FFF2-40B4-BE49-F238E27FC236}">
                  <a16:creationId xmlns:a16="http://schemas.microsoft.com/office/drawing/2014/main" id="{B5348D81-DE1E-8F1B-9CD0-2D454BB170BA}"/>
                </a:ext>
              </a:extLst>
            </p:cNvPr>
            <p:cNvSpPr/>
            <p:nvPr/>
          </p:nvSpPr>
          <p:spPr>
            <a:xfrm>
              <a:off x="622451" y="10484661"/>
              <a:ext cx="256463" cy="270782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5</a:t>
              </a:r>
              <a:endParaRPr lang="es-ES_tradnl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  <p:sp>
          <p:nvSpPr>
            <p:cNvPr id="48" name="CuadroTexto 47">
              <a:extLst>
                <a:ext uri="{FF2B5EF4-FFF2-40B4-BE49-F238E27FC236}">
                  <a16:creationId xmlns:a16="http://schemas.microsoft.com/office/drawing/2014/main" id="{4043D5AF-2593-4F37-1286-AF688FF03445}"/>
                </a:ext>
              </a:extLst>
            </p:cNvPr>
            <p:cNvSpPr txBox="1"/>
            <p:nvPr/>
          </p:nvSpPr>
          <p:spPr>
            <a:xfrm>
              <a:off x="852842" y="10484661"/>
              <a:ext cx="47097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Mejora del escepticismo profesional en firmas auditoras</a:t>
              </a:r>
            </a:p>
          </p:txBody>
        </p:sp>
        <p:sp>
          <p:nvSpPr>
            <p:cNvPr id="49" name="CuadroTexto 48">
              <a:extLst>
                <a:ext uri="{FF2B5EF4-FFF2-40B4-BE49-F238E27FC236}">
                  <a16:creationId xmlns:a16="http://schemas.microsoft.com/office/drawing/2014/main" id="{601F94D5-1F8A-EECC-5D0A-2FD2D78558EA}"/>
                </a:ext>
              </a:extLst>
            </p:cNvPr>
            <p:cNvSpPr txBox="1"/>
            <p:nvPr/>
          </p:nvSpPr>
          <p:spPr>
            <a:xfrm>
              <a:off x="852843" y="10705797"/>
              <a:ext cx="4372861" cy="79188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lvl="0" indent="-22860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Promueve el pensamiento crítico</a:t>
              </a:r>
            </a:p>
            <a:p>
              <a:pPr marL="228600" lvl="0" indent="-22860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Permite cuestionar la decisiones</a:t>
              </a:r>
            </a:p>
            <a:p>
              <a:pPr marL="228600" lvl="0" indent="-22860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1000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Ayuda a desarrollar habilidades</a:t>
              </a:r>
            </a:p>
            <a:p>
              <a:pPr marL="228600" lvl="0" indent="-22860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s-VE" sz="1000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Sensibiliza los sesgos y limitaciones</a:t>
              </a:r>
              <a:endParaRPr lang="es-VE" sz="1000" kern="100" dirty="0">
                <a:effectLst/>
                <a:latin typeface="Poppins" panose="00000500000000000000" pitchFamily="2" charset="0"/>
                <a:ea typeface="Aptos" panose="020B0004020202020204" pitchFamily="34" charset="0"/>
                <a:cs typeface="Poppins" panose="00000500000000000000" pitchFamily="2" charset="0"/>
              </a:endParaRPr>
            </a:p>
          </p:txBody>
        </p:sp>
      </p:grpSp>
      <p:cxnSp>
        <p:nvCxnSpPr>
          <p:cNvPr id="52" name="Conector recto 51">
            <a:extLst>
              <a:ext uri="{FF2B5EF4-FFF2-40B4-BE49-F238E27FC236}">
                <a16:creationId xmlns:a16="http://schemas.microsoft.com/office/drawing/2014/main" id="{87EBA279-708B-8D24-A047-29FEBCE8848E}"/>
              </a:ext>
            </a:extLst>
          </p:cNvPr>
          <p:cNvCxnSpPr>
            <a:cxnSpLocks/>
            <a:endCxn id="23" idx="2"/>
          </p:cNvCxnSpPr>
          <p:nvPr/>
        </p:nvCxnSpPr>
        <p:spPr>
          <a:xfrm>
            <a:off x="417647" y="4172914"/>
            <a:ext cx="204804" cy="6551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53">
            <a:extLst>
              <a:ext uri="{FF2B5EF4-FFF2-40B4-BE49-F238E27FC236}">
                <a16:creationId xmlns:a16="http://schemas.microsoft.com/office/drawing/2014/main" id="{DFD2EC8B-C40E-D55F-2E92-5723F8CFD548}"/>
              </a:ext>
            </a:extLst>
          </p:cNvPr>
          <p:cNvCxnSpPr>
            <a:cxnSpLocks/>
          </p:cNvCxnSpPr>
          <p:nvPr/>
        </p:nvCxnSpPr>
        <p:spPr>
          <a:xfrm flipV="1">
            <a:off x="411203" y="5985784"/>
            <a:ext cx="204804" cy="1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id="{8134F518-F242-6E5A-B458-593A6190CF8D}"/>
              </a:ext>
            </a:extLst>
          </p:cNvPr>
          <p:cNvCxnSpPr>
            <a:cxnSpLocks/>
          </p:cNvCxnSpPr>
          <p:nvPr/>
        </p:nvCxnSpPr>
        <p:spPr>
          <a:xfrm flipV="1">
            <a:off x="404039" y="7786519"/>
            <a:ext cx="204804" cy="1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3" name="Grupo 62">
            <a:extLst>
              <a:ext uri="{FF2B5EF4-FFF2-40B4-BE49-F238E27FC236}">
                <a16:creationId xmlns:a16="http://schemas.microsoft.com/office/drawing/2014/main" id="{C42521BD-4B3B-3CFB-EFDC-CE33419C76E8}"/>
              </a:ext>
            </a:extLst>
          </p:cNvPr>
          <p:cNvGrpSpPr/>
          <p:nvPr/>
        </p:nvGrpSpPr>
        <p:grpSpPr>
          <a:xfrm>
            <a:off x="622451" y="7656825"/>
            <a:ext cx="4078378" cy="1366962"/>
            <a:chOff x="622451" y="5142950"/>
            <a:chExt cx="4065676" cy="1366962"/>
          </a:xfrm>
        </p:grpSpPr>
        <p:sp>
          <p:nvSpPr>
            <p:cNvPr id="30" name="CuadroTexto 29">
              <a:extLst>
                <a:ext uri="{FF2B5EF4-FFF2-40B4-BE49-F238E27FC236}">
                  <a16:creationId xmlns:a16="http://schemas.microsoft.com/office/drawing/2014/main" id="{FD5B702B-59DF-B0BC-A19E-B0C1A15AD0FD}"/>
                </a:ext>
              </a:extLst>
            </p:cNvPr>
            <p:cNvSpPr txBox="1"/>
            <p:nvPr/>
          </p:nvSpPr>
          <p:spPr>
            <a:xfrm>
              <a:off x="852842" y="5142950"/>
              <a:ext cx="36964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Por qué mejorar el escepticismo profesional</a:t>
              </a:r>
            </a:p>
          </p:txBody>
        </p:sp>
        <p:sp>
          <p:nvSpPr>
            <p:cNvPr id="31" name="CuadroTexto 30">
              <a:extLst>
                <a:ext uri="{FF2B5EF4-FFF2-40B4-BE49-F238E27FC236}">
                  <a16:creationId xmlns:a16="http://schemas.microsoft.com/office/drawing/2014/main" id="{F4E3B27C-261B-DD7C-CC9F-C1C185947BF1}"/>
                </a:ext>
              </a:extLst>
            </p:cNvPr>
            <p:cNvSpPr txBox="1"/>
            <p:nvPr/>
          </p:nvSpPr>
          <p:spPr>
            <a:xfrm>
              <a:off x="852843" y="5364086"/>
              <a:ext cx="3835284" cy="11458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lvl="0" indent="-22860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+mj-lt"/>
                <a:buAutoNum type="arabicPeriod"/>
              </a:pPr>
              <a:r>
                <a:rPr lang="es-VE" sz="1000" b="1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Adopta un nuevo enfoque</a:t>
              </a:r>
            </a:p>
            <a:p>
              <a:pPr marL="228600" lvl="0" indent="-22860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+mj-lt"/>
                <a:buAutoNum type="arabicPeriod"/>
              </a:pPr>
              <a:r>
                <a:rPr lang="es-VE" sz="1000" b="1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Evita falsa información</a:t>
              </a:r>
            </a:p>
            <a:p>
              <a:pPr marL="228600" lvl="0" indent="-22860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+mj-lt"/>
                <a:buAutoNum type="arabicPeriod"/>
              </a:pPr>
              <a:r>
                <a:rPr lang="es-VE" sz="1000" b="1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Fomenta la conciencia</a:t>
              </a:r>
            </a:p>
            <a:p>
              <a:pPr marL="228600" lvl="0" indent="-22860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+mj-lt"/>
                <a:buAutoNum type="arabicPeriod"/>
              </a:pPr>
              <a:r>
                <a:rPr lang="es-VE" sz="1000" b="1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Valida resultados</a:t>
              </a:r>
            </a:p>
            <a:p>
              <a:pPr marL="228600" lvl="0" indent="-22860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+mj-lt"/>
                <a:buAutoNum type="arabicPeriod"/>
              </a:pPr>
              <a:r>
                <a:rPr lang="es-VE" sz="1000" b="1" kern="100" dirty="0">
                  <a:effectLst/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Fomenta el debate</a:t>
              </a:r>
            </a:p>
            <a:p>
              <a:pPr marL="228600" lvl="0" indent="-228600">
                <a:lnSpc>
                  <a:spcPct val="115000"/>
                </a:lnSpc>
                <a:buClr>
                  <a:schemeClr val="accent5">
                    <a:lumMod val="75000"/>
                  </a:schemeClr>
                </a:buClr>
                <a:buFont typeface="+mj-lt"/>
                <a:buAutoNum type="arabicPeriod"/>
              </a:pPr>
              <a:r>
                <a:rPr lang="es-VE" sz="1000" b="1" kern="100" dirty="0">
                  <a:latin typeface="Poppins" panose="00000500000000000000" pitchFamily="2" charset="0"/>
                  <a:ea typeface="Aptos" panose="020B0004020202020204" pitchFamily="34" charset="0"/>
                  <a:cs typeface="Poppins" panose="00000500000000000000" pitchFamily="2" charset="0"/>
                </a:rPr>
                <a:t>La toma de decisiones es acertadas</a:t>
              </a:r>
              <a:endParaRPr lang="es-VE" sz="1000" b="1" kern="100" dirty="0">
                <a:effectLst/>
                <a:latin typeface="Poppins" panose="00000500000000000000" pitchFamily="2" charset="0"/>
                <a:ea typeface="Aptos" panose="020B0004020202020204" pitchFamily="34" charset="0"/>
                <a:cs typeface="Poppins" panose="00000500000000000000" pitchFamily="2" charset="0"/>
              </a:endParaRPr>
            </a:p>
          </p:txBody>
        </p:sp>
        <p:sp>
          <p:nvSpPr>
            <p:cNvPr id="29" name="Elipse 28">
              <a:extLst>
                <a:ext uri="{FF2B5EF4-FFF2-40B4-BE49-F238E27FC236}">
                  <a16:creationId xmlns:a16="http://schemas.microsoft.com/office/drawing/2014/main" id="{3E85AEEB-BB89-3DD5-2A0B-FAAC00FD10F0}"/>
                </a:ext>
              </a:extLst>
            </p:cNvPr>
            <p:cNvSpPr/>
            <p:nvPr/>
          </p:nvSpPr>
          <p:spPr>
            <a:xfrm>
              <a:off x="622451" y="5142950"/>
              <a:ext cx="256463" cy="270782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200" dirty="0">
                  <a:latin typeface="Poppins SemiBold" panose="00000700000000000000" pitchFamily="2" charset="0"/>
                  <a:cs typeface="Poppins SemiBold" panose="00000700000000000000" pitchFamily="2" charset="0"/>
                </a:rPr>
                <a:t>4</a:t>
              </a:r>
              <a:endParaRPr lang="es-ES_tradnl" dirty="0">
                <a:latin typeface="Poppins SemiBold" panose="00000700000000000000" pitchFamily="2" charset="0"/>
                <a:cs typeface="Poppins SemiBold" panose="00000700000000000000" pitchFamily="2" charset="0"/>
              </a:endParaRPr>
            </a:p>
          </p:txBody>
        </p:sp>
      </p:grpSp>
      <p:sp>
        <p:nvSpPr>
          <p:cNvPr id="2" name="CuadroTexto 1">
            <a:extLst>
              <a:ext uri="{FF2B5EF4-FFF2-40B4-BE49-F238E27FC236}">
                <a16:creationId xmlns:a16="http://schemas.microsoft.com/office/drawing/2014/main" id="{C4F08116-2C21-3170-BAC1-465D3D4D72CB}"/>
              </a:ext>
            </a:extLst>
          </p:cNvPr>
          <p:cNvSpPr txBox="1"/>
          <p:nvPr/>
        </p:nvSpPr>
        <p:spPr>
          <a:xfrm>
            <a:off x="5381904" y="1489894"/>
            <a:ext cx="13837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Poppins" panose="00000500000000000000" pitchFamily="2" charset="0"/>
                <a:cs typeface="Poppins" panose="00000500000000000000" pitchFamily="2" charset="0"/>
              </a:rPr>
              <a:t>GUIA DEL DOCENTE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354F841E-0FBB-6229-DD59-DADA2324EB00}"/>
              </a:ext>
            </a:extLst>
          </p:cNvPr>
          <p:cNvCxnSpPr>
            <a:cxnSpLocks/>
          </p:cNvCxnSpPr>
          <p:nvPr/>
        </p:nvCxnSpPr>
        <p:spPr>
          <a:xfrm>
            <a:off x="0" y="1748274"/>
            <a:ext cx="6858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041BC16-41D4-B635-7598-C1AE0B8F23F9}"/>
              </a:ext>
            </a:extLst>
          </p:cNvPr>
          <p:cNvSpPr txBox="1"/>
          <p:nvPr/>
        </p:nvSpPr>
        <p:spPr>
          <a:xfrm>
            <a:off x="5649560" y="86696"/>
            <a:ext cx="1146412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" sz="1000" b="1" dirty="0">
                <a:solidFill>
                  <a:schemeClr val="accent1">
                    <a:lumMod val="75000"/>
                  </a:schemeClr>
                </a:solidFill>
                <a:latin typeface="Poppins ExtraBold" panose="00000900000000000000" pitchFamily="2" charset="0"/>
                <a:ea typeface="Poppins Medium"/>
                <a:cs typeface="Poppins ExtraBold" panose="00000900000000000000" pitchFamily="2" charset="0"/>
                <a:sym typeface="Poppins Medium"/>
              </a:rPr>
              <a:t>NIVEL BÁSICO</a:t>
            </a:r>
            <a:endParaRPr lang="es-PE" sz="1000" b="1" dirty="0">
              <a:solidFill>
                <a:schemeClr val="accent1">
                  <a:lumMod val="7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</a:endParaRPr>
          </a:p>
        </p:txBody>
      </p:sp>
      <p:sp>
        <p:nvSpPr>
          <p:cNvPr id="37" name="Google Shape;14;p2">
            <a:extLst>
              <a:ext uri="{FF2B5EF4-FFF2-40B4-BE49-F238E27FC236}">
                <a16:creationId xmlns:a16="http://schemas.microsoft.com/office/drawing/2014/main" id="{8925E800-1B16-4C6B-A277-9CBC7CC2FFFD}"/>
              </a:ext>
            </a:extLst>
          </p:cNvPr>
          <p:cNvSpPr txBox="1"/>
          <p:nvPr/>
        </p:nvSpPr>
        <p:spPr>
          <a:xfrm>
            <a:off x="1464812" y="358436"/>
            <a:ext cx="4184748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n-US"/>
            </a:defPPr>
            <a:lvl1pPr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Poppins Light" panose="00000400000000000000" pitchFamily="2" charset="0"/>
                <a:ea typeface="Poppins Medium"/>
                <a:cs typeface="Poppins Light" panose="00000400000000000000" pitchFamily="2" charset="0"/>
              </a:defRPr>
            </a:lvl1pPr>
          </a:lstStyle>
          <a:p>
            <a:r>
              <a:rPr lang="es-PE" b="0" dirty="0">
                <a:solidFill>
                  <a:schemeClr val="tx1"/>
                </a:solidFill>
                <a:sym typeface="Poppins Medium"/>
              </a:rPr>
              <a:t>Área de Competencia: ESCEPTICISMO Y JUICIO PROFESIONAL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1A043AF-5D56-3326-70E1-A87108DC0924}"/>
              </a:ext>
            </a:extLst>
          </p:cNvPr>
          <p:cNvSpPr txBox="1"/>
          <p:nvPr/>
        </p:nvSpPr>
        <p:spPr>
          <a:xfrm>
            <a:off x="0" y="0"/>
            <a:ext cx="1152000" cy="25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100" dirty="0">
                <a:solidFill>
                  <a:schemeClr val="bg1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NIE-4.a.ii-001</a:t>
            </a:r>
          </a:p>
        </p:txBody>
      </p:sp>
    </p:spTree>
    <p:extLst>
      <p:ext uri="{BB962C8B-B14F-4D97-AF65-F5344CB8AC3E}">
        <p14:creationId xmlns:p14="http://schemas.microsoft.com/office/powerpoint/2010/main" val="820483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646</TotalTime>
  <Words>2919</Words>
  <Application>Microsoft Office PowerPoint</Application>
  <PresentationFormat>Panorámica</PresentationFormat>
  <Paragraphs>432</Paragraphs>
  <Slides>9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7" baseType="lpstr">
      <vt:lpstr>Aptos</vt:lpstr>
      <vt:lpstr>Aptos Display</vt:lpstr>
      <vt:lpstr>Arial</vt:lpstr>
      <vt:lpstr>Poppins</vt:lpstr>
      <vt:lpstr>Poppins ExtraBold</vt:lpstr>
      <vt:lpstr>Poppins Medium</vt:lpstr>
      <vt:lpstr>Poppins SemiBold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Veronica Romero</dc:creator>
  <cp:lastModifiedBy>Veronica Romero</cp:lastModifiedBy>
  <cp:revision>46</cp:revision>
  <dcterms:created xsi:type="dcterms:W3CDTF">2024-04-19T21:28:05Z</dcterms:created>
  <dcterms:modified xsi:type="dcterms:W3CDTF">2026-04-28T22:52:25Z</dcterms:modified>
</cp:coreProperties>
</file>